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7" r:id="rId1"/>
  </p:sldMasterIdLst>
  <p:notesMasterIdLst>
    <p:notesMasterId r:id="rId41"/>
  </p:notesMasterIdLst>
  <p:handoutMasterIdLst>
    <p:handoutMasterId r:id="rId42"/>
  </p:handoutMasterIdLst>
  <p:sldIdLst>
    <p:sldId id="1221" r:id="rId2"/>
    <p:sldId id="1256" r:id="rId3"/>
    <p:sldId id="1255" r:id="rId4"/>
    <p:sldId id="1224" r:id="rId5"/>
    <p:sldId id="1228" r:id="rId6"/>
    <p:sldId id="1248" r:id="rId7"/>
    <p:sldId id="1249" r:id="rId8"/>
    <p:sldId id="1247" r:id="rId9"/>
    <p:sldId id="1229" r:id="rId10"/>
    <p:sldId id="1230" r:id="rId11"/>
    <p:sldId id="1252" r:id="rId12"/>
    <p:sldId id="1237" r:id="rId13"/>
    <p:sldId id="1235" r:id="rId14"/>
    <p:sldId id="1253" r:id="rId15"/>
    <p:sldId id="1231" r:id="rId16"/>
    <p:sldId id="1232" r:id="rId17"/>
    <p:sldId id="1254" r:id="rId18"/>
    <p:sldId id="1236" r:id="rId19"/>
    <p:sldId id="1238" r:id="rId20"/>
    <p:sldId id="1250" r:id="rId21"/>
    <p:sldId id="1233" r:id="rId22"/>
    <p:sldId id="1234" r:id="rId23"/>
    <p:sldId id="1251" r:id="rId24"/>
    <p:sldId id="1239" r:id="rId25"/>
    <p:sldId id="1240" r:id="rId26"/>
    <p:sldId id="1242" r:id="rId27"/>
    <p:sldId id="1243" r:id="rId28"/>
    <p:sldId id="1244" r:id="rId29"/>
    <p:sldId id="1245" r:id="rId30"/>
    <p:sldId id="1241" r:id="rId31"/>
    <p:sldId id="1246" r:id="rId32"/>
    <p:sldId id="1258" r:id="rId33"/>
    <p:sldId id="1216" r:id="rId34"/>
    <p:sldId id="1259" r:id="rId35"/>
    <p:sldId id="1260" r:id="rId36"/>
    <p:sldId id="1217" r:id="rId37"/>
    <p:sldId id="1261" r:id="rId38"/>
    <p:sldId id="1262" r:id="rId39"/>
    <p:sldId id="1257" r:id="rId40"/>
  </p:sldIdLst>
  <p:sldSz cx="12188825"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73FA51-A4D3-F044-943C-1858826B6479}">
          <p14:sldIdLst>
            <p14:sldId id="1221"/>
            <p14:sldId id="1256"/>
            <p14:sldId id="1255"/>
            <p14:sldId id="1224"/>
            <p14:sldId id="1228"/>
            <p14:sldId id="1248"/>
            <p14:sldId id="1249"/>
            <p14:sldId id="1247"/>
            <p14:sldId id="1229"/>
            <p14:sldId id="1230"/>
            <p14:sldId id="1252"/>
            <p14:sldId id="1237"/>
            <p14:sldId id="1235"/>
            <p14:sldId id="1253"/>
            <p14:sldId id="1231"/>
            <p14:sldId id="1232"/>
            <p14:sldId id="1254"/>
            <p14:sldId id="1236"/>
            <p14:sldId id="1238"/>
            <p14:sldId id="1250"/>
            <p14:sldId id="1233"/>
            <p14:sldId id="1234"/>
            <p14:sldId id="1251"/>
            <p14:sldId id="1239"/>
            <p14:sldId id="1240"/>
            <p14:sldId id="1242"/>
            <p14:sldId id="1243"/>
            <p14:sldId id="1244"/>
            <p14:sldId id="1245"/>
            <p14:sldId id="1241"/>
            <p14:sldId id="1246"/>
            <p14:sldId id="1258"/>
            <p14:sldId id="1216"/>
            <p14:sldId id="1259"/>
            <p14:sldId id="1260"/>
            <p14:sldId id="1217"/>
            <p14:sldId id="1261"/>
            <p14:sldId id="1262"/>
            <p14:sldId id="12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87C2C"/>
    <a:srgbClr val="AADB1E"/>
    <a:srgbClr val="6DB33F"/>
    <a:srgbClr val="006990"/>
    <a:srgbClr val="E6E6E6"/>
    <a:srgbClr val="7F35AB"/>
    <a:srgbClr val="7636AE"/>
    <a:srgbClr val="264088"/>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1" autoAdjust="0"/>
    <p:restoredTop sz="78651" autoAdjust="0"/>
  </p:normalViewPr>
  <p:slideViewPr>
    <p:cSldViewPr snapToGrid="0" snapToObjects="1">
      <p:cViewPr varScale="1">
        <p:scale>
          <a:sx n="82" d="100"/>
          <a:sy n="82" d="100"/>
        </p:scale>
        <p:origin x="414" y="45"/>
      </p:cViewPr>
      <p:guideLst/>
    </p:cSldViewPr>
  </p:slideViewPr>
  <p:outlineViewPr>
    <p:cViewPr>
      <p:scale>
        <a:sx n="33" d="100"/>
        <a:sy n="33" d="100"/>
      </p:scale>
      <p:origin x="0" y="-51182"/>
    </p:cViewPr>
  </p:outlineViewPr>
  <p:notesTextViewPr>
    <p:cViewPr>
      <p:scale>
        <a:sx n="1" d="1"/>
        <a:sy n="1" d="1"/>
      </p:scale>
      <p:origin x="0" y="0"/>
    </p:cViewPr>
  </p:notesTextViewPr>
  <p:sorterViewPr>
    <p:cViewPr>
      <p:scale>
        <a:sx n="51" d="100"/>
        <a:sy n="51" d="100"/>
      </p:scale>
      <p:origin x="0" y="-11362"/>
    </p:cViewPr>
  </p:sorterViewPr>
  <p:notesViewPr>
    <p:cSldViewPr snapToGrid="0" snapToObjects="1" showGuides="1">
      <p:cViewPr varScale="1">
        <p:scale>
          <a:sx n="79" d="100"/>
          <a:sy n="79" d="100"/>
        </p:scale>
        <p:origin x="2550" y="4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18CE1B-809E-D94E-BA01-596B6DC44DC4}" type="doc">
      <dgm:prSet loTypeId="urn:microsoft.com/office/officeart/2005/8/layout/cycle1" loCatId="" qsTypeId="urn:microsoft.com/office/officeart/2005/8/quickstyle/simple4" qsCatId="simple" csTypeId="urn:microsoft.com/office/officeart/2005/8/colors/accent1_2" csCatId="accent1" phldr="1"/>
      <dgm:spPr/>
      <dgm:t>
        <a:bodyPr/>
        <a:lstStyle/>
        <a:p>
          <a:endParaRPr lang="en-US"/>
        </a:p>
      </dgm:t>
    </dgm:pt>
    <dgm:pt modelId="{3C954610-C4A9-7D48-9FAC-0B7429A671C2}">
      <dgm:prSet phldrT="[Text]"/>
      <dgm:spPr/>
      <dgm:t>
        <a:bodyPr/>
        <a:lstStyle/>
        <a:p>
          <a:r>
            <a:rPr lang="en-US" dirty="0"/>
            <a:t>measure</a:t>
          </a:r>
        </a:p>
      </dgm:t>
    </dgm:pt>
    <dgm:pt modelId="{48C42997-8025-E341-B5CA-75385BCEC1CC}" type="parTrans" cxnId="{924123F6-68B1-DC4F-B7EA-74C3270140F2}">
      <dgm:prSet/>
      <dgm:spPr/>
      <dgm:t>
        <a:bodyPr/>
        <a:lstStyle/>
        <a:p>
          <a:endParaRPr lang="en-US"/>
        </a:p>
      </dgm:t>
    </dgm:pt>
    <dgm:pt modelId="{4B88898D-E4D7-814F-9F83-D7A6F5CEF6CC}" type="sibTrans" cxnId="{924123F6-68B1-DC4F-B7EA-74C3270140F2}">
      <dgm:prSet/>
      <dgm:spPr>
        <a:gradFill rotWithShape="0">
          <a:gsLst>
            <a:gs pos="0">
              <a:schemeClr val="accent2"/>
            </a:gs>
            <a:gs pos="80000">
              <a:schemeClr val="accent2">
                <a:lumMod val="75000"/>
              </a:schemeClr>
            </a:gs>
            <a:gs pos="100000">
              <a:schemeClr val="accent2">
                <a:lumMod val="60000"/>
                <a:lumOff val="40000"/>
              </a:schemeClr>
            </a:gs>
          </a:gsLst>
        </a:gradFill>
      </dgm:spPr>
      <dgm:t>
        <a:bodyPr/>
        <a:lstStyle/>
        <a:p>
          <a:endParaRPr lang="en-US"/>
        </a:p>
      </dgm:t>
    </dgm:pt>
    <dgm:pt modelId="{3DFF6C19-F709-4A4F-A557-3F489FFB55E9}">
      <dgm:prSet phldrT="[Text]"/>
      <dgm:spPr/>
      <dgm:t>
        <a:bodyPr/>
        <a:lstStyle/>
        <a:p>
          <a:r>
            <a:rPr lang="en-US" dirty="0"/>
            <a:t>compare</a:t>
          </a:r>
        </a:p>
      </dgm:t>
    </dgm:pt>
    <dgm:pt modelId="{66FD8A86-8BAC-3C4C-858E-063C4E519F2D}" type="parTrans" cxnId="{2D59D507-789D-3E4A-9174-FC3C1A855842}">
      <dgm:prSet/>
      <dgm:spPr/>
      <dgm:t>
        <a:bodyPr/>
        <a:lstStyle/>
        <a:p>
          <a:endParaRPr lang="en-US"/>
        </a:p>
      </dgm:t>
    </dgm:pt>
    <dgm:pt modelId="{D8A83E04-6E1E-AF4E-8FCA-A72071A3E097}" type="sibTrans" cxnId="{2D59D507-789D-3E4A-9174-FC3C1A855842}">
      <dgm:prSet/>
      <dgm:spPr/>
      <dgm:t>
        <a:bodyPr/>
        <a:lstStyle/>
        <a:p>
          <a:endParaRPr lang="en-US"/>
        </a:p>
      </dgm:t>
    </dgm:pt>
    <dgm:pt modelId="{F77B33C2-8ED2-7D44-AF67-6AAF5FE31242}">
      <dgm:prSet phldrT="[Text]"/>
      <dgm:spPr/>
      <dgm:t>
        <a:bodyPr/>
        <a:lstStyle/>
        <a:p>
          <a:r>
            <a:rPr lang="en-US" dirty="0"/>
            <a:t>act</a:t>
          </a:r>
        </a:p>
      </dgm:t>
    </dgm:pt>
    <dgm:pt modelId="{5C75FE52-7EB2-A348-8B6E-B4CB80DB92DC}" type="parTrans" cxnId="{5016591F-1128-1F43-8CEC-F8BB3239F6FA}">
      <dgm:prSet/>
      <dgm:spPr/>
      <dgm:t>
        <a:bodyPr/>
        <a:lstStyle/>
        <a:p>
          <a:endParaRPr lang="en-US"/>
        </a:p>
      </dgm:t>
    </dgm:pt>
    <dgm:pt modelId="{0593238A-BDCE-1E44-AF15-01676183F110}" type="sibTrans" cxnId="{5016591F-1128-1F43-8CEC-F8BB3239F6FA}">
      <dgm:prSet/>
      <dgm:spPr>
        <a:gradFill rotWithShape="0">
          <a:gsLst>
            <a:gs pos="0">
              <a:schemeClr val="accent4"/>
            </a:gs>
            <a:gs pos="80000">
              <a:schemeClr val="accent4">
                <a:lumMod val="50000"/>
              </a:schemeClr>
            </a:gs>
            <a:gs pos="100000">
              <a:schemeClr val="accent4">
                <a:lumMod val="60000"/>
                <a:lumOff val="40000"/>
              </a:schemeClr>
            </a:gs>
          </a:gsLst>
        </a:gradFill>
      </dgm:spPr>
      <dgm:t>
        <a:bodyPr/>
        <a:lstStyle/>
        <a:p>
          <a:endParaRPr lang="en-US"/>
        </a:p>
      </dgm:t>
    </dgm:pt>
    <dgm:pt modelId="{43C5A43B-52EC-AA4E-8CB7-C8ECEF3A4B8B}" type="pres">
      <dgm:prSet presAssocID="{3818CE1B-809E-D94E-BA01-596B6DC44DC4}" presName="cycle" presStyleCnt="0">
        <dgm:presLayoutVars>
          <dgm:dir/>
          <dgm:resizeHandles val="exact"/>
        </dgm:presLayoutVars>
      </dgm:prSet>
      <dgm:spPr/>
    </dgm:pt>
    <dgm:pt modelId="{D798AE5C-666A-9240-9F32-F087DC215510}" type="pres">
      <dgm:prSet presAssocID="{3C954610-C4A9-7D48-9FAC-0B7429A671C2}" presName="dummy" presStyleCnt="0"/>
      <dgm:spPr/>
    </dgm:pt>
    <dgm:pt modelId="{60687CE8-FF45-AA4E-B860-A8E0E6365A0D}" type="pres">
      <dgm:prSet presAssocID="{3C954610-C4A9-7D48-9FAC-0B7429A671C2}" presName="node" presStyleLbl="revTx" presStyleIdx="0" presStyleCnt="3">
        <dgm:presLayoutVars>
          <dgm:bulletEnabled val="1"/>
        </dgm:presLayoutVars>
      </dgm:prSet>
      <dgm:spPr/>
    </dgm:pt>
    <dgm:pt modelId="{123F3949-F867-6242-9F7C-793581097B66}" type="pres">
      <dgm:prSet presAssocID="{4B88898D-E4D7-814F-9F83-D7A6F5CEF6CC}" presName="sibTrans" presStyleLbl="node1" presStyleIdx="0" presStyleCnt="3"/>
      <dgm:spPr/>
    </dgm:pt>
    <dgm:pt modelId="{74F9E122-06DD-A442-94FA-744BF641A2FB}" type="pres">
      <dgm:prSet presAssocID="{3DFF6C19-F709-4A4F-A557-3F489FFB55E9}" presName="dummy" presStyleCnt="0"/>
      <dgm:spPr/>
    </dgm:pt>
    <dgm:pt modelId="{C865BA5F-3EB9-C149-AE63-825EB0562BA9}" type="pres">
      <dgm:prSet presAssocID="{3DFF6C19-F709-4A4F-A557-3F489FFB55E9}" presName="node" presStyleLbl="revTx" presStyleIdx="1" presStyleCnt="3">
        <dgm:presLayoutVars>
          <dgm:bulletEnabled val="1"/>
        </dgm:presLayoutVars>
      </dgm:prSet>
      <dgm:spPr/>
    </dgm:pt>
    <dgm:pt modelId="{D91E256B-8B90-9942-9E60-36DDFABB7B16}" type="pres">
      <dgm:prSet presAssocID="{D8A83E04-6E1E-AF4E-8FCA-A72071A3E097}" presName="sibTrans" presStyleLbl="node1" presStyleIdx="1" presStyleCnt="3" custScaleX="95363" custScaleY="102373"/>
      <dgm:spPr/>
    </dgm:pt>
    <dgm:pt modelId="{C4ABD8E2-81CE-BF4D-83A0-9C72ED873B60}" type="pres">
      <dgm:prSet presAssocID="{F77B33C2-8ED2-7D44-AF67-6AAF5FE31242}" presName="dummy" presStyleCnt="0"/>
      <dgm:spPr/>
    </dgm:pt>
    <dgm:pt modelId="{6A92F0F0-C71A-554C-AB7F-C78D1B1ED261}" type="pres">
      <dgm:prSet presAssocID="{F77B33C2-8ED2-7D44-AF67-6AAF5FE31242}" presName="node" presStyleLbl="revTx" presStyleIdx="2" presStyleCnt="3">
        <dgm:presLayoutVars>
          <dgm:bulletEnabled val="1"/>
        </dgm:presLayoutVars>
      </dgm:prSet>
      <dgm:spPr/>
    </dgm:pt>
    <dgm:pt modelId="{AA9787C6-0311-6446-A14F-4DE48F44A0BD}" type="pres">
      <dgm:prSet presAssocID="{0593238A-BDCE-1E44-AF15-01676183F110}" presName="sibTrans" presStyleLbl="node1" presStyleIdx="2" presStyleCnt="3"/>
      <dgm:spPr/>
    </dgm:pt>
  </dgm:ptLst>
  <dgm:cxnLst>
    <dgm:cxn modelId="{61D33005-3AF9-9343-8D0A-709BD0D4D55F}" type="presOf" srcId="{0593238A-BDCE-1E44-AF15-01676183F110}" destId="{AA9787C6-0311-6446-A14F-4DE48F44A0BD}" srcOrd="0" destOrd="0" presId="urn:microsoft.com/office/officeart/2005/8/layout/cycle1"/>
    <dgm:cxn modelId="{2D59D507-789D-3E4A-9174-FC3C1A855842}" srcId="{3818CE1B-809E-D94E-BA01-596B6DC44DC4}" destId="{3DFF6C19-F709-4A4F-A557-3F489FFB55E9}" srcOrd="1" destOrd="0" parTransId="{66FD8A86-8BAC-3C4C-858E-063C4E519F2D}" sibTransId="{D8A83E04-6E1E-AF4E-8FCA-A72071A3E097}"/>
    <dgm:cxn modelId="{5016591F-1128-1F43-8CEC-F8BB3239F6FA}" srcId="{3818CE1B-809E-D94E-BA01-596B6DC44DC4}" destId="{F77B33C2-8ED2-7D44-AF67-6AAF5FE31242}" srcOrd="2" destOrd="0" parTransId="{5C75FE52-7EB2-A348-8B6E-B4CB80DB92DC}" sibTransId="{0593238A-BDCE-1E44-AF15-01676183F110}"/>
    <dgm:cxn modelId="{6DB53941-3B46-524F-B9D9-33BE87D917A0}" type="presOf" srcId="{D8A83E04-6E1E-AF4E-8FCA-A72071A3E097}" destId="{D91E256B-8B90-9942-9E60-36DDFABB7B16}" srcOrd="0" destOrd="0" presId="urn:microsoft.com/office/officeart/2005/8/layout/cycle1"/>
    <dgm:cxn modelId="{AEE1F268-24CF-1346-97FD-A9D067E52E17}" type="presOf" srcId="{3818CE1B-809E-D94E-BA01-596B6DC44DC4}" destId="{43C5A43B-52EC-AA4E-8CB7-C8ECEF3A4B8B}" srcOrd="0" destOrd="0" presId="urn:microsoft.com/office/officeart/2005/8/layout/cycle1"/>
    <dgm:cxn modelId="{1F6D3B4B-45B9-F046-802B-A81A40EE12A3}" type="presOf" srcId="{3C954610-C4A9-7D48-9FAC-0B7429A671C2}" destId="{60687CE8-FF45-AA4E-B860-A8E0E6365A0D}" srcOrd="0" destOrd="0" presId="urn:microsoft.com/office/officeart/2005/8/layout/cycle1"/>
    <dgm:cxn modelId="{D8C26B56-2E50-E249-A42D-2DD0807926D4}" type="presOf" srcId="{4B88898D-E4D7-814F-9F83-D7A6F5CEF6CC}" destId="{123F3949-F867-6242-9F7C-793581097B66}" srcOrd="0" destOrd="0" presId="urn:microsoft.com/office/officeart/2005/8/layout/cycle1"/>
    <dgm:cxn modelId="{2C5A149F-B29E-7340-9BDB-986E502C103B}" type="presOf" srcId="{F77B33C2-8ED2-7D44-AF67-6AAF5FE31242}" destId="{6A92F0F0-C71A-554C-AB7F-C78D1B1ED261}" srcOrd="0" destOrd="0" presId="urn:microsoft.com/office/officeart/2005/8/layout/cycle1"/>
    <dgm:cxn modelId="{F850DDCA-0211-394C-892E-A7CFB41E05C3}" type="presOf" srcId="{3DFF6C19-F709-4A4F-A557-3F489FFB55E9}" destId="{C865BA5F-3EB9-C149-AE63-825EB0562BA9}" srcOrd="0" destOrd="0" presId="urn:microsoft.com/office/officeart/2005/8/layout/cycle1"/>
    <dgm:cxn modelId="{924123F6-68B1-DC4F-B7EA-74C3270140F2}" srcId="{3818CE1B-809E-D94E-BA01-596B6DC44DC4}" destId="{3C954610-C4A9-7D48-9FAC-0B7429A671C2}" srcOrd="0" destOrd="0" parTransId="{48C42997-8025-E341-B5CA-75385BCEC1CC}" sibTransId="{4B88898D-E4D7-814F-9F83-D7A6F5CEF6CC}"/>
    <dgm:cxn modelId="{F9473768-7D84-774E-9D77-D71788B6BF40}" type="presParOf" srcId="{43C5A43B-52EC-AA4E-8CB7-C8ECEF3A4B8B}" destId="{D798AE5C-666A-9240-9F32-F087DC215510}" srcOrd="0" destOrd="0" presId="urn:microsoft.com/office/officeart/2005/8/layout/cycle1"/>
    <dgm:cxn modelId="{B4CEE1BD-808A-E847-97FF-046BF4439C5E}" type="presParOf" srcId="{43C5A43B-52EC-AA4E-8CB7-C8ECEF3A4B8B}" destId="{60687CE8-FF45-AA4E-B860-A8E0E6365A0D}" srcOrd="1" destOrd="0" presId="urn:microsoft.com/office/officeart/2005/8/layout/cycle1"/>
    <dgm:cxn modelId="{59D859AE-F399-9644-B83C-070DF29E62A8}" type="presParOf" srcId="{43C5A43B-52EC-AA4E-8CB7-C8ECEF3A4B8B}" destId="{123F3949-F867-6242-9F7C-793581097B66}" srcOrd="2" destOrd="0" presId="urn:microsoft.com/office/officeart/2005/8/layout/cycle1"/>
    <dgm:cxn modelId="{AABBCA61-4A3C-DB4A-98D0-4D22F7D2F281}" type="presParOf" srcId="{43C5A43B-52EC-AA4E-8CB7-C8ECEF3A4B8B}" destId="{74F9E122-06DD-A442-94FA-744BF641A2FB}" srcOrd="3" destOrd="0" presId="urn:microsoft.com/office/officeart/2005/8/layout/cycle1"/>
    <dgm:cxn modelId="{9F273DC1-D36E-874C-B5E3-688087C39C04}" type="presParOf" srcId="{43C5A43B-52EC-AA4E-8CB7-C8ECEF3A4B8B}" destId="{C865BA5F-3EB9-C149-AE63-825EB0562BA9}" srcOrd="4" destOrd="0" presId="urn:microsoft.com/office/officeart/2005/8/layout/cycle1"/>
    <dgm:cxn modelId="{9E90D8D0-6EC6-A74A-99A4-DA579921A5DB}" type="presParOf" srcId="{43C5A43B-52EC-AA4E-8CB7-C8ECEF3A4B8B}" destId="{D91E256B-8B90-9942-9E60-36DDFABB7B16}" srcOrd="5" destOrd="0" presId="urn:microsoft.com/office/officeart/2005/8/layout/cycle1"/>
    <dgm:cxn modelId="{A37ECC7C-2466-0C4D-8E0F-3C5A05841C52}" type="presParOf" srcId="{43C5A43B-52EC-AA4E-8CB7-C8ECEF3A4B8B}" destId="{C4ABD8E2-81CE-BF4D-83A0-9C72ED873B60}" srcOrd="6" destOrd="0" presId="urn:microsoft.com/office/officeart/2005/8/layout/cycle1"/>
    <dgm:cxn modelId="{CFF1D840-7B71-EF43-9683-B9573451C3B2}" type="presParOf" srcId="{43C5A43B-52EC-AA4E-8CB7-C8ECEF3A4B8B}" destId="{6A92F0F0-C71A-554C-AB7F-C78D1B1ED261}" srcOrd="7" destOrd="0" presId="urn:microsoft.com/office/officeart/2005/8/layout/cycle1"/>
    <dgm:cxn modelId="{6A64290D-DB17-7D41-BE2F-2AC43D07E4B0}" type="presParOf" srcId="{43C5A43B-52EC-AA4E-8CB7-C8ECEF3A4B8B}" destId="{AA9787C6-0311-6446-A14F-4DE48F44A0BD}" srcOrd="8"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87CE8-FF45-AA4E-B860-A8E0E6365A0D}">
      <dsp:nvSpPr>
        <dsp:cNvPr id="0" name=""/>
        <dsp:cNvSpPr/>
      </dsp:nvSpPr>
      <dsp:spPr>
        <a:xfrm>
          <a:off x="1337970" y="128565"/>
          <a:ext cx="655159" cy="655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measure</a:t>
          </a:r>
        </a:p>
      </dsp:txBody>
      <dsp:txXfrm>
        <a:off x="1337970" y="128565"/>
        <a:ext cx="655159" cy="655159"/>
      </dsp:txXfrm>
    </dsp:sp>
    <dsp:sp modelId="{123F3949-F867-6242-9F7C-793581097B66}">
      <dsp:nvSpPr>
        <dsp:cNvPr id="0" name=""/>
        <dsp:cNvSpPr/>
      </dsp:nvSpPr>
      <dsp:spPr>
        <a:xfrm>
          <a:off x="339636" y="-449"/>
          <a:ext cx="1549575" cy="1549575"/>
        </a:xfrm>
        <a:prstGeom prst="circularArrow">
          <a:avLst>
            <a:gd name="adj1" fmla="val 8245"/>
            <a:gd name="adj2" fmla="val 575787"/>
            <a:gd name="adj3" fmla="val 2965365"/>
            <a:gd name="adj4" fmla="val 50711"/>
            <a:gd name="adj5" fmla="val 9619"/>
          </a:avLst>
        </a:prstGeom>
        <a:gradFill rotWithShape="0">
          <a:gsLst>
            <a:gs pos="0">
              <a:schemeClr val="accent2"/>
            </a:gs>
            <a:gs pos="80000">
              <a:schemeClr val="accent2">
                <a:lumMod val="75000"/>
              </a:schemeClr>
            </a:gs>
            <a:gs pos="100000">
              <a:schemeClr val="accent2">
                <a:lumMod val="60000"/>
                <a:lumOff val="4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65BA5F-3EB9-C149-AE63-825EB0562BA9}">
      <dsp:nvSpPr>
        <dsp:cNvPr id="0" name=""/>
        <dsp:cNvSpPr/>
      </dsp:nvSpPr>
      <dsp:spPr>
        <a:xfrm>
          <a:off x="786844" y="1083143"/>
          <a:ext cx="655159" cy="655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compare</a:t>
          </a:r>
        </a:p>
      </dsp:txBody>
      <dsp:txXfrm>
        <a:off x="786844" y="1083143"/>
        <a:ext cx="655159" cy="655159"/>
      </dsp:txXfrm>
    </dsp:sp>
    <dsp:sp modelId="{D91E256B-8B90-9942-9E60-36DDFABB7B16}">
      <dsp:nvSpPr>
        <dsp:cNvPr id="0" name=""/>
        <dsp:cNvSpPr/>
      </dsp:nvSpPr>
      <dsp:spPr>
        <a:xfrm>
          <a:off x="375563" y="-18835"/>
          <a:ext cx="1477721" cy="1586347"/>
        </a:xfrm>
        <a:prstGeom prst="circularArrow">
          <a:avLst>
            <a:gd name="adj1" fmla="val 8245"/>
            <a:gd name="adj2" fmla="val 575787"/>
            <a:gd name="adj3" fmla="val 10173501"/>
            <a:gd name="adj4" fmla="val 7258848"/>
            <a:gd name="adj5" fmla="val 9619"/>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A92F0F0-C71A-554C-AB7F-C78D1B1ED261}">
      <dsp:nvSpPr>
        <dsp:cNvPr id="0" name=""/>
        <dsp:cNvSpPr/>
      </dsp:nvSpPr>
      <dsp:spPr>
        <a:xfrm>
          <a:off x="235718" y="128565"/>
          <a:ext cx="655159" cy="655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act</a:t>
          </a:r>
        </a:p>
      </dsp:txBody>
      <dsp:txXfrm>
        <a:off x="235718" y="128565"/>
        <a:ext cx="655159" cy="655159"/>
      </dsp:txXfrm>
    </dsp:sp>
    <dsp:sp modelId="{AA9787C6-0311-6446-A14F-4DE48F44A0BD}">
      <dsp:nvSpPr>
        <dsp:cNvPr id="0" name=""/>
        <dsp:cNvSpPr/>
      </dsp:nvSpPr>
      <dsp:spPr>
        <a:xfrm>
          <a:off x="339636" y="-449"/>
          <a:ext cx="1549575" cy="1549575"/>
        </a:xfrm>
        <a:prstGeom prst="circularArrow">
          <a:avLst>
            <a:gd name="adj1" fmla="val 8245"/>
            <a:gd name="adj2" fmla="val 575787"/>
            <a:gd name="adj3" fmla="val 16858130"/>
            <a:gd name="adj4" fmla="val 14966082"/>
            <a:gd name="adj5" fmla="val 9619"/>
          </a:avLst>
        </a:prstGeom>
        <a:gradFill rotWithShape="0">
          <a:gsLst>
            <a:gs pos="0">
              <a:schemeClr val="accent4"/>
            </a:gs>
            <a:gs pos="80000">
              <a:schemeClr val="accent4">
                <a:lumMod val="50000"/>
              </a:schemeClr>
            </a:gs>
            <a:gs pos="100000">
              <a:schemeClr val="accent4">
                <a:lumMod val="60000"/>
                <a:lumOff val="4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2/16/2019</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2/16/2019</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dictionary describes a container as some that is used to hold or transport something else.</a:t>
            </a:r>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dirty="0"/>
          </a:p>
        </p:txBody>
      </p:sp>
    </p:spTree>
    <p:extLst>
      <p:ext uri="{BB962C8B-B14F-4D97-AF65-F5344CB8AC3E}">
        <p14:creationId xmlns:p14="http://schemas.microsoft.com/office/powerpoint/2010/main" val="1906378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etropolis" panose="00000500000000000000" pitchFamily="50" charset="0"/>
                <a:ea typeface="+mn-ea"/>
                <a:cs typeface="+mn-cs"/>
              </a:rPr>
              <a:t>The Deployment controller builds on top of the </a:t>
            </a:r>
            <a:r>
              <a:rPr lang="en-US" sz="1200" b="0" i="0" kern="1200" dirty="0" err="1">
                <a:solidFill>
                  <a:schemeClr val="tx1"/>
                </a:solidFill>
                <a:effectLst/>
                <a:latin typeface="Metropolis" panose="00000500000000000000" pitchFamily="50" charset="0"/>
                <a:ea typeface="+mn-ea"/>
                <a:cs typeface="+mn-cs"/>
              </a:rPr>
              <a:t>ReplicaSet</a:t>
            </a:r>
            <a:r>
              <a:rPr lang="en-US" sz="1200" b="0" i="0" kern="1200" dirty="0">
                <a:solidFill>
                  <a:schemeClr val="tx1"/>
                </a:solidFill>
                <a:effectLst/>
                <a:latin typeface="Metropolis" panose="00000500000000000000" pitchFamily="50" charset="0"/>
                <a:ea typeface="+mn-ea"/>
                <a:cs typeface="+mn-cs"/>
              </a:rPr>
              <a:t>. </a:t>
            </a:r>
            <a:r>
              <a:rPr lang="en-US" sz="1200" b="0" i="0" kern="1200" dirty="0" err="1">
                <a:solidFill>
                  <a:schemeClr val="tx1"/>
                </a:solidFill>
                <a:effectLst/>
                <a:latin typeface="Metropolis" panose="00000500000000000000" pitchFamily="50" charset="0"/>
                <a:ea typeface="+mn-ea"/>
                <a:cs typeface="+mn-cs"/>
              </a:rPr>
              <a:t>ReplicaSet</a:t>
            </a:r>
            <a:r>
              <a:rPr lang="en-US" sz="1200" b="0" i="0" kern="1200" dirty="0">
                <a:solidFill>
                  <a:schemeClr val="tx1"/>
                </a:solidFill>
                <a:effectLst/>
                <a:latin typeface="Metropolis" panose="00000500000000000000" pitchFamily="50" charset="0"/>
                <a:ea typeface="+mn-ea"/>
                <a:cs typeface="+mn-cs"/>
              </a:rPr>
              <a:t> is a way to say I want N pods running that are similarly configured.</a:t>
            </a:r>
          </a:p>
          <a:p>
            <a:endParaRPr lang="en-US" sz="1200" b="0" i="0" kern="1200" dirty="0">
              <a:solidFill>
                <a:schemeClr val="tx1"/>
              </a:solidFill>
              <a:effectLst/>
              <a:latin typeface="Metropolis" panose="00000500000000000000" pitchFamily="50" charset="0"/>
              <a:ea typeface="+mn-ea"/>
              <a:cs typeface="+mn-cs"/>
            </a:endParaRPr>
          </a:p>
          <a:p>
            <a:r>
              <a:rPr lang="en-US" sz="1200" b="0" i="0" kern="1200" dirty="0">
                <a:solidFill>
                  <a:schemeClr val="tx1"/>
                </a:solidFill>
                <a:effectLst/>
                <a:latin typeface="Metropolis" panose="00000500000000000000" pitchFamily="50" charset="0"/>
                <a:ea typeface="+mn-ea"/>
                <a:cs typeface="+mn-cs"/>
              </a:rPr>
              <a:t>A Deployment adds handling of rolling out changed configuration and versions. A better name might be "Rolling Update Deployment". </a:t>
            </a:r>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27</a:t>
            </a:fld>
            <a:endParaRPr lang="en-US" dirty="0"/>
          </a:p>
        </p:txBody>
      </p:sp>
    </p:spTree>
    <p:extLst>
      <p:ext uri="{BB962C8B-B14F-4D97-AF65-F5344CB8AC3E}">
        <p14:creationId xmlns:p14="http://schemas.microsoft.com/office/powerpoint/2010/main" val="311480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also a similar thing called a load balancer we won’t cover today</a:t>
            </a:r>
          </a:p>
        </p:txBody>
      </p:sp>
      <p:sp>
        <p:nvSpPr>
          <p:cNvPr id="4" name="Slide Number Placeholder 3"/>
          <p:cNvSpPr>
            <a:spLocks noGrp="1"/>
          </p:cNvSpPr>
          <p:nvPr>
            <p:ph type="sldNum" sz="quarter" idx="5"/>
          </p:nvPr>
        </p:nvSpPr>
        <p:spPr/>
        <p:txBody>
          <a:bodyPr/>
          <a:lstStyle/>
          <a:p>
            <a:fld id="{9F4FBC3A-A12C-40F9-BB8D-BC30C7901396}" type="slidenum">
              <a:rPr lang="en-US" smtClean="0"/>
              <a:pPr/>
              <a:t>29</a:t>
            </a:fld>
            <a:endParaRPr lang="en-US" dirty="0"/>
          </a:p>
        </p:txBody>
      </p:sp>
    </p:spTree>
    <p:extLst>
      <p:ext uri="{BB962C8B-B14F-4D97-AF65-F5344CB8AC3E}">
        <p14:creationId xmlns:p14="http://schemas.microsoft.com/office/powerpoint/2010/main" val="378144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Workload can vary at each tier</a:t>
            </a:r>
          </a:p>
          <a:p>
            <a:r>
              <a:rPr lang="en-US" dirty="0"/>
              <a:t>Being able to scale capacity is valuable</a:t>
            </a:r>
          </a:p>
        </p:txBody>
      </p:sp>
      <p:sp>
        <p:nvSpPr>
          <p:cNvPr id="4" name="Slide Number Placeholder 3"/>
          <p:cNvSpPr>
            <a:spLocks noGrp="1"/>
          </p:cNvSpPr>
          <p:nvPr>
            <p:ph type="sldNum" sz="quarter" idx="5"/>
          </p:nvPr>
        </p:nvSpPr>
        <p:spPr/>
        <p:txBody>
          <a:bodyPr/>
          <a:lstStyle/>
          <a:p>
            <a:fld id="{9F4FBC3A-A12C-40F9-BB8D-BC30C7901396}" type="slidenum">
              <a:rPr lang="en-US" smtClean="0"/>
              <a:pPr/>
              <a:t>30</a:t>
            </a:fld>
            <a:endParaRPr lang="en-US" dirty="0"/>
          </a:p>
        </p:txBody>
      </p:sp>
    </p:spTree>
    <p:extLst>
      <p:ext uri="{BB962C8B-B14F-4D97-AF65-F5344CB8AC3E}">
        <p14:creationId xmlns:p14="http://schemas.microsoft.com/office/powerpoint/2010/main" val="644852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Helm is sort of like an app store for Kubernetes.</a:t>
            </a:r>
            <a:br>
              <a:rPr lang="en-US" dirty="0"/>
            </a:br>
            <a:r>
              <a:rPr lang="en-US" dirty="0"/>
              <a:t>I works above the level of a container image or Pod.</a:t>
            </a:r>
          </a:p>
          <a:p>
            <a:r>
              <a:rPr lang="en-US" dirty="0"/>
              <a:t>It can manage Multi-Pod n-tier applications </a:t>
            </a:r>
          </a:p>
        </p:txBody>
      </p:sp>
      <p:sp>
        <p:nvSpPr>
          <p:cNvPr id="4" name="Slide Number Placeholder 3"/>
          <p:cNvSpPr>
            <a:spLocks noGrp="1"/>
          </p:cNvSpPr>
          <p:nvPr>
            <p:ph type="sldNum" sz="quarter" idx="10"/>
          </p:nvPr>
        </p:nvSpPr>
        <p:spPr/>
        <p:txBody>
          <a:bodyPr/>
          <a:lstStyle/>
          <a:p>
            <a:fld id="{9F4FBC3A-A12C-40F9-BB8D-BC30C7901396}" type="slidenum">
              <a:rPr lang="en-US" smtClean="0"/>
              <a:pPr/>
              <a:t>33</a:t>
            </a:fld>
            <a:endParaRPr lang="en-US" dirty="0"/>
          </a:p>
        </p:txBody>
      </p:sp>
    </p:spTree>
    <p:extLst>
      <p:ext uri="{BB962C8B-B14F-4D97-AF65-F5344CB8AC3E}">
        <p14:creationId xmlns:p14="http://schemas.microsoft.com/office/powerpoint/2010/main" val="1517051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t>
            </a:r>
            <a:r>
              <a:rPr lang="en-US" dirty="0" err="1"/>
              <a:t>reqs</a:t>
            </a:r>
            <a:r>
              <a:rPr lang="en-US" dirty="0"/>
              <a:t>:</a:t>
            </a:r>
          </a:p>
          <a:p>
            <a:pPr marL="228600" indent="-228600">
              <a:buFont typeface="+mj-lt"/>
              <a:buAutoNum type="arabicPeriod"/>
            </a:pPr>
            <a:r>
              <a:rPr lang="en-US" dirty="0"/>
              <a:t>A Kubernetes cluster</a:t>
            </a:r>
          </a:p>
          <a:p>
            <a:pPr marL="228600" indent="-228600">
              <a:buFont typeface="+mj-lt"/>
              <a:buAutoNum type="arabicPeriod"/>
            </a:pPr>
            <a:r>
              <a:rPr lang="en-US" dirty="0"/>
              <a:t>Decide on and apply security configuration, if any (default=no authentication)</a:t>
            </a:r>
          </a:p>
          <a:p>
            <a:pPr marL="228600" indent="-228600">
              <a:buFont typeface="+mj-lt"/>
              <a:buAutoNum type="arabicPeriod"/>
            </a:pPr>
            <a:r>
              <a:rPr lang="en-US" dirty="0"/>
              <a:t>Install Helm and Tiller</a:t>
            </a:r>
          </a:p>
          <a:p>
            <a:pPr marL="0" indent="0">
              <a:buFont typeface="+mj-lt"/>
              <a:buNone/>
            </a:pPr>
            <a:endParaRPr lang="en-US" dirty="0"/>
          </a:p>
          <a:p>
            <a:pPr marL="0" indent="0">
              <a:buFont typeface="+mj-lt"/>
              <a:buNone/>
            </a:pPr>
            <a:r>
              <a:rPr lang="en-US" dirty="0"/>
              <a:t>Install helm for your platform (Windows, Linux, MAC @ https://github.com/helm/helm/releases)</a:t>
            </a:r>
          </a:p>
          <a:p>
            <a:pPr marL="0" indent="0">
              <a:buFont typeface="+mj-lt"/>
              <a:buNone/>
            </a:pPr>
            <a:r>
              <a:rPr lang="en-US" dirty="0"/>
              <a:t># helm </a:t>
            </a:r>
            <a:r>
              <a:rPr lang="en-US" dirty="0" err="1"/>
              <a:t>init</a:t>
            </a:r>
            <a:endParaRPr lang="en-US" dirty="0"/>
          </a:p>
          <a:p>
            <a:pPr marL="0" indent="0">
              <a:buFont typeface="+mj-lt"/>
              <a:buNone/>
            </a:pPr>
            <a:r>
              <a:rPr lang="en-US" dirty="0"/>
              <a:t># helm version</a:t>
            </a:r>
          </a:p>
          <a:p>
            <a:pPr marL="0" indent="0">
              <a:buFont typeface="+mj-lt"/>
              <a:buNone/>
            </a:pPr>
            <a:r>
              <a:rPr lang="en-US" dirty="0"/>
              <a:t># helm repo update</a:t>
            </a:r>
          </a:p>
          <a:p>
            <a:pPr marL="0" indent="0">
              <a:buFont typeface="+mj-lt"/>
              <a:buNone/>
            </a:pPr>
            <a:r>
              <a:rPr lang="en-US" dirty="0"/>
              <a:t># helm install stable/</a:t>
            </a:r>
            <a:r>
              <a:rPr lang="en-US" dirty="0" err="1"/>
              <a:t>mysql</a:t>
            </a:r>
            <a:endParaRPr lang="en-US" dirty="0"/>
          </a:p>
          <a:p>
            <a:pPr marL="0" indent="0">
              <a:buFont typeface="+mj-lt"/>
              <a:buNone/>
            </a:pPr>
            <a:endParaRPr lang="en-US" dirty="0"/>
          </a:p>
          <a:p>
            <a:pPr marL="0" indent="0">
              <a:buFont typeface="+mj-lt"/>
              <a:buNone/>
            </a:pPr>
            <a:r>
              <a:rPr lang="en-US" dirty="0"/>
              <a:t>WARNING: Helm install on a cluster using RBAC (like many PKS installations) will need an additional install step.</a:t>
            </a:r>
          </a:p>
        </p:txBody>
      </p:sp>
      <p:sp>
        <p:nvSpPr>
          <p:cNvPr id="4" name="Slide Number Placeholder 3"/>
          <p:cNvSpPr>
            <a:spLocks noGrp="1"/>
          </p:cNvSpPr>
          <p:nvPr>
            <p:ph type="sldNum" sz="quarter" idx="10"/>
          </p:nvPr>
        </p:nvSpPr>
        <p:spPr/>
        <p:txBody>
          <a:bodyPr/>
          <a:lstStyle/>
          <a:p>
            <a:fld id="{9F4FBC3A-A12C-40F9-BB8D-BC30C7901396}" type="slidenum">
              <a:rPr lang="en-US" smtClean="0"/>
              <a:pPr/>
              <a:t>34</a:t>
            </a:fld>
            <a:endParaRPr lang="en-US" dirty="0"/>
          </a:p>
        </p:txBody>
      </p:sp>
    </p:spTree>
    <p:extLst>
      <p:ext uri="{BB962C8B-B14F-4D97-AF65-F5344CB8AC3E}">
        <p14:creationId xmlns:p14="http://schemas.microsoft.com/office/powerpoint/2010/main" val="3980636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optional are a LICENSE and README.md file.</a:t>
            </a:r>
          </a:p>
        </p:txBody>
      </p:sp>
      <p:sp>
        <p:nvSpPr>
          <p:cNvPr id="4" name="Slide Number Placeholder 3"/>
          <p:cNvSpPr>
            <a:spLocks noGrp="1"/>
          </p:cNvSpPr>
          <p:nvPr>
            <p:ph type="sldNum" sz="quarter" idx="10"/>
          </p:nvPr>
        </p:nvSpPr>
        <p:spPr/>
        <p:txBody>
          <a:bodyPr/>
          <a:lstStyle/>
          <a:p>
            <a:fld id="{9F4FBC3A-A12C-40F9-BB8D-BC30C7901396}" type="slidenum">
              <a:rPr lang="en-US" smtClean="0"/>
              <a:pPr/>
              <a:t>35</a:t>
            </a:fld>
            <a:endParaRPr lang="en-US" dirty="0"/>
          </a:p>
        </p:txBody>
      </p:sp>
    </p:spTree>
    <p:extLst>
      <p:ext uri="{BB962C8B-B14F-4D97-AF65-F5344CB8AC3E}">
        <p14:creationId xmlns:p14="http://schemas.microsoft.com/office/powerpoint/2010/main" val="3901118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36</a:t>
            </a:fld>
            <a:endParaRPr lang="en-US" dirty="0"/>
          </a:p>
        </p:txBody>
      </p:sp>
    </p:spTree>
    <p:extLst>
      <p:ext uri="{BB962C8B-B14F-4D97-AF65-F5344CB8AC3E}">
        <p14:creationId xmlns:p14="http://schemas.microsoft.com/office/powerpoint/2010/main" val="3995904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37</a:t>
            </a:fld>
            <a:endParaRPr lang="en-US" dirty="0"/>
          </a:p>
        </p:txBody>
      </p:sp>
    </p:spTree>
    <p:extLst>
      <p:ext uri="{BB962C8B-B14F-4D97-AF65-F5344CB8AC3E}">
        <p14:creationId xmlns:p14="http://schemas.microsoft.com/office/powerpoint/2010/main" val="3186654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pods are running, and that storage has been provisioned</a:t>
            </a:r>
          </a:p>
          <a:p>
            <a:r>
              <a:rPr lang="en-US" dirty="0" err="1"/>
              <a:t>kubectl</a:t>
            </a:r>
            <a:r>
              <a:rPr lang="en-US" dirty="0"/>
              <a:t> get pod</a:t>
            </a:r>
          </a:p>
          <a:p>
            <a:r>
              <a:rPr lang="en-US" dirty="0" err="1"/>
              <a:t>kubectl</a:t>
            </a:r>
            <a:r>
              <a:rPr lang="en-US" dirty="0"/>
              <a:t> get </a:t>
            </a:r>
            <a:r>
              <a:rPr lang="en-US" dirty="0" err="1"/>
              <a:t>pv</a:t>
            </a:r>
            <a:endParaRPr lang="en-US" dirty="0"/>
          </a:p>
          <a:p>
            <a:r>
              <a:rPr lang="en-US" dirty="0" err="1"/>
              <a:t>kubectl</a:t>
            </a:r>
            <a:r>
              <a:rPr lang="en-US" dirty="0"/>
              <a:t> get </a:t>
            </a:r>
            <a:r>
              <a:rPr lang="en-US" dirty="0" err="1"/>
              <a:t>pvc</a:t>
            </a:r>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38</a:t>
            </a:fld>
            <a:endParaRPr lang="en-US" dirty="0"/>
          </a:p>
        </p:txBody>
      </p:sp>
    </p:spTree>
    <p:extLst>
      <p:ext uri="{BB962C8B-B14F-4D97-AF65-F5344CB8AC3E}">
        <p14:creationId xmlns:p14="http://schemas.microsoft.com/office/powerpoint/2010/main" val="236838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software world, containers are used to hold and transport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physical containers are included free, Sorry on Amazon software containers will cost you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container can hold an application you wrote yourself – or something published by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can and usually does hold other data and software needed by the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take note of what you don’t see in that container…</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a:t>
            </a:fld>
            <a:endParaRPr lang="en-US" dirty="0"/>
          </a:p>
        </p:txBody>
      </p:sp>
    </p:spTree>
    <p:extLst>
      <p:ext uri="{BB962C8B-B14F-4D97-AF65-F5344CB8AC3E}">
        <p14:creationId xmlns:p14="http://schemas.microsoft.com/office/powerpoint/2010/main" val="3167118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https://www.youtube.com/watch?v=Tc_JWE_ypEk</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dirty="0"/>
          </a:p>
        </p:txBody>
      </p:sp>
    </p:spTree>
    <p:extLst>
      <p:ext uri="{BB962C8B-B14F-4D97-AF65-F5344CB8AC3E}">
        <p14:creationId xmlns:p14="http://schemas.microsoft.com/office/powerpoint/2010/main" val="3562181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balancers can increase scale and improve availability – you can do the equivalent of changing out an engine while the plane is in the air</a:t>
            </a:r>
          </a:p>
        </p:txBody>
      </p:sp>
      <p:sp>
        <p:nvSpPr>
          <p:cNvPr id="4" name="Slide Number Placeholder 3"/>
          <p:cNvSpPr>
            <a:spLocks noGrp="1"/>
          </p:cNvSpPr>
          <p:nvPr>
            <p:ph type="sldNum" sz="quarter" idx="5"/>
          </p:nvPr>
        </p:nvSpPr>
        <p:spPr/>
        <p:txBody>
          <a:bodyPr/>
          <a:lstStyle/>
          <a:p>
            <a:fld id="{9F4FBC3A-A12C-40F9-BB8D-BC30C7901396}" type="slidenum">
              <a:rPr lang="en-US" smtClean="0"/>
              <a:pPr/>
              <a:t>8</a:t>
            </a:fld>
            <a:endParaRPr lang="en-US" dirty="0"/>
          </a:p>
        </p:txBody>
      </p:sp>
    </p:spTree>
    <p:extLst>
      <p:ext uri="{BB962C8B-B14F-4D97-AF65-F5344CB8AC3E}">
        <p14:creationId xmlns:p14="http://schemas.microsoft.com/office/powerpoint/2010/main" val="54923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containers and cloud are happening</a:t>
            </a:r>
          </a:p>
        </p:txBody>
      </p:sp>
      <p:sp>
        <p:nvSpPr>
          <p:cNvPr id="4" name="Slide Number Placeholder 3"/>
          <p:cNvSpPr>
            <a:spLocks noGrp="1"/>
          </p:cNvSpPr>
          <p:nvPr>
            <p:ph type="sldNum" sz="quarter" idx="5"/>
          </p:nvPr>
        </p:nvSpPr>
        <p:spPr/>
        <p:txBody>
          <a:bodyPr/>
          <a:lstStyle/>
          <a:p>
            <a:fld id="{9F4FBC3A-A12C-40F9-BB8D-BC30C7901396}" type="slidenum">
              <a:rPr lang="en-US" smtClean="0"/>
              <a:pPr/>
              <a:t>16</a:t>
            </a:fld>
            <a:endParaRPr lang="en-US" dirty="0"/>
          </a:p>
        </p:txBody>
      </p:sp>
    </p:spTree>
    <p:extLst>
      <p:ext uri="{BB962C8B-B14F-4D97-AF65-F5344CB8AC3E}">
        <p14:creationId xmlns:p14="http://schemas.microsoft.com/office/powerpoint/2010/main" val="1663341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23</a:t>
            </a:fld>
            <a:endParaRPr lang="en-US" dirty="0"/>
          </a:p>
        </p:txBody>
      </p:sp>
    </p:spTree>
    <p:extLst>
      <p:ext uri="{BB962C8B-B14F-4D97-AF65-F5344CB8AC3E}">
        <p14:creationId xmlns:p14="http://schemas.microsoft.com/office/powerpoint/2010/main" val="679375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etropolis" panose="00000500000000000000" pitchFamily="50" charset="0"/>
                <a:ea typeface="+mn-ea"/>
                <a:cs typeface="+mn-cs"/>
              </a:rPr>
              <a:t>So what is a controller? It is a snippet of code that looks the declared desired state. It then looks at the state of the world. It then tries to </a:t>
            </a:r>
            <a:r>
              <a:rPr lang="en-US" sz="1200" b="0" i="1" kern="1200" dirty="0">
                <a:solidFill>
                  <a:schemeClr val="tx1"/>
                </a:solidFill>
                <a:effectLst/>
                <a:latin typeface="Metropolis" panose="00000500000000000000" pitchFamily="50" charset="0"/>
                <a:ea typeface="+mn-ea"/>
                <a:cs typeface="+mn-cs"/>
              </a:rPr>
              <a:t>reconcile</a:t>
            </a:r>
            <a:r>
              <a:rPr lang="en-US" sz="1200" b="0" i="0" kern="1200" dirty="0">
                <a:solidFill>
                  <a:schemeClr val="tx1"/>
                </a:solidFill>
                <a:effectLst/>
                <a:latin typeface="Metropolis" panose="00000500000000000000" pitchFamily="50" charset="0"/>
                <a:ea typeface="+mn-ea"/>
                <a:cs typeface="+mn-cs"/>
              </a:rPr>
              <a:t> these by making the state of the world look as it should according to the configuration.</a:t>
            </a:r>
          </a:p>
          <a:p>
            <a:r>
              <a:rPr lang="en-US" sz="1200" b="0" i="0" kern="1200" dirty="0">
                <a:solidFill>
                  <a:schemeClr val="tx1"/>
                </a:solidFill>
                <a:effectLst/>
                <a:latin typeface="Metropolis" panose="00000500000000000000" pitchFamily="50" charset="0"/>
                <a:ea typeface="+mn-ea"/>
                <a:cs typeface="+mn-cs"/>
              </a:rPr>
              <a:t>If the controller fails or can't fully realize the desired state then it will be able to retry. If it takes time to make stuff happen the controller can be patient and diligently work.</a:t>
            </a:r>
          </a:p>
          <a:p>
            <a:r>
              <a:rPr lang="en-US" sz="1200" b="0" i="0" kern="1200" dirty="0">
                <a:solidFill>
                  <a:schemeClr val="tx1"/>
                </a:solidFill>
                <a:effectLst/>
                <a:latin typeface="Metropolis" panose="00000500000000000000" pitchFamily="50" charset="0"/>
                <a:ea typeface="+mn-ea"/>
                <a:cs typeface="+mn-cs"/>
              </a:rPr>
              <a:t>This is a </a:t>
            </a:r>
            <a:r>
              <a:rPr lang="en-US" sz="1200" b="0" i="1" kern="1200" dirty="0">
                <a:solidFill>
                  <a:schemeClr val="tx1"/>
                </a:solidFill>
                <a:effectLst/>
                <a:latin typeface="Metropolis" panose="00000500000000000000" pitchFamily="50" charset="0"/>
                <a:ea typeface="+mn-ea"/>
                <a:cs typeface="+mn-cs"/>
              </a:rPr>
              <a:t>very</a:t>
            </a:r>
            <a:r>
              <a:rPr lang="en-US" sz="1200" b="0" i="0" kern="1200" dirty="0">
                <a:solidFill>
                  <a:schemeClr val="tx1"/>
                </a:solidFill>
                <a:effectLst/>
                <a:latin typeface="Metropolis" panose="00000500000000000000" pitchFamily="50" charset="0"/>
                <a:ea typeface="+mn-ea"/>
                <a:cs typeface="+mn-cs"/>
              </a:rPr>
              <a:t> stable distributed system pattern. Actions are idempotent and self-healing. If something goes wrong the controller will fix it. If the desired state changes while the controller is working it can change course and work toward the new desired state.</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24</a:t>
            </a:fld>
            <a:endParaRPr lang="en-US" dirty="0"/>
          </a:p>
        </p:txBody>
      </p:sp>
    </p:spTree>
    <p:extLst>
      <p:ext uri="{BB962C8B-B14F-4D97-AF65-F5344CB8AC3E}">
        <p14:creationId xmlns:p14="http://schemas.microsoft.com/office/powerpoint/2010/main" val="25968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etropolis" panose="00000500000000000000" pitchFamily="50" charset="0"/>
                <a:ea typeface="+mn-ea"/>
                <a:cs typeface="+mn-cs"/>
              </a:rPr>
              <a:t>The most primitive thing in Kubernetes is a Pod. Practically this is a group of containers and the supporting configuration. </a:t>
            </a:r>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26</a:t>
            </a:fld>
            <a:endParaRPr lang="en-US" dirty="0"/>
          </a:p>
        </p:txBody>
      </p:sp>
    </p:spTree>
    <p:extLst>
      <p:ext uri="{BB962C8B-B14F-4D97-AF65-F5344CB8AC3E}">
        <p14:creationId xmlns:p14="http://schemas.microsoft.com/office/powerpoint/2010/main" val="994089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customXml" Target="../ink/ink2.xm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customXml" Target="../ink/ink3.xm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30000">
                <a:schemeClr val="accent4"/>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69000">
                <a:srgbClr val="0091DA"/>
              </a:gs>
              <a:gs pos="16000">
                <a:schemeClr val="accent1">
                  <a:alpha val="0"/>
                </a:schemeClr>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solidFill>
                  <a:schemeClr val="tx2"/>
                </a:solidFill>
              </a:defRPr>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dirty="0"/>
              <a:t>Date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grpSp>
        <p:nvGrpSpPr>
          <p:cNvPr id="25" name="Group 24">
            <a:extLst>
              <a:ext uri="{FF2B5EF4-FFF2-40B4-BE49-F238E27FC236}">
                <a16:creationId xmlns:a16="http://schemas.microsoft.com/office/drawing/2014/main" id="{346B373F-BDE7-4B16-B389-C242FFB935F9}"/>
              </a:ext>
            </a:extLst>
          </p:cNvPr>
          <p:cNvGrpSpPr/>
          <p:nvPr userDrawn="1"/>
        </p:nvGrpSpPr>
        <p:grpSpPr>
          <a:xfrm>
            <a:off x="399891" y="6276315"/>
            <a:ext cx="2749709" cy="447766"/>
            <a:chOff x="609441" y="6221366"/>
            <a:chExt cx="2749709" cy="447766"/>
          </a:xfrm>
        </p:grpSpPr>
        <p:pic>
          <p:nvPicPr>
            <p:cNvPr id="26" name="Picture 25">
              <a:extLst>
                <a:ext uri="{FF2B5EF4-FFF2-40B4-BE49-F238E27FC236}">
                  <a16:creationId xmlns:a16="http://schemas.microsoft.com/office/drawing/2014/main" id="{7958EDBF-6CFB-4AE7-A02C-87661654EB86}"/>
                </a:ext>
              </a:extLst>
            </p:cNvPr>
            <p:cNvPicPr>
              <a:picLocks noChangeAspect="1"/>
            </p:cNvPicPr>
            <p:nvPr userDrawn="1"/>
          </p:nvPicPr>
          <p:blipFill>
            <a:blip r:embed="rId5"/>
            <a:stretch>
              <a:fillRect/>
            </a:stretch>
          </p:blipFill>
          <p:spPr>
            <a:xfrm>
              <a:off x="609441" y="6221366"/>
              <a:ext cx="1515439" cy="447766"/>
            </a:xfrm>
            <a:prstGeom prst="rect">
              <a:avLst/>
            </a:prstGeom>
          </p:spPr>
        </p:pic>
        <p:sp>
          <p:nvSpPr>
            <p:cNvPr id="27" name="Arrow: Right 26">
              <a:extLst>
                <a:ext uri="{FF2B5EF4-FFF2-40B4-BE49-F238E27FC236}">
                  <a16:creationId xmlns:a16="http://schemas.microsoft.com/office/drawing/2014/main" id="{8F16AB98-CBFB-40FE-A436-F8791843A5A5}"/>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TextBox 27">
              <a:extLst>
                <a:ext uri="{FF2B5EF4-FFF2-40B4-BE49-F238E27FC236}">
                  <a16:creationId xmlns:a16="http://schemas.microsoft.com/office/drawing/2014/main" id="{3187A6D3-3BC4-4099-92A6-86E0CE34F77D}"/>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2" name="Group 1">
            <a:extLst>
              <a:ext uri="{FF2B5EF4-FFF2-40B4-BE49-F238E27FC236}">
                <a16:creationId xmlns:a16="http://schemas.microsoft.com/office/drawing/2014/main" id="{75E8C4EF-7304-4CE2-80BD-6C5DF21F66CF}"/>
              </a:ext>
            </a:extLst>
          </p:cNvPr>
          <p:cNvGrpSpPr/>
          <p:nvPr userDrawn="1"/>
        </p:nvGrpSpPr>
        <p:grpSpPr>
          <a:xfrm>
            <a:off x="-1" y="-1"/>
            <a:ext cx="12194540" cy="6876456"/>
            <a:chOff x="-1" y="-1"/>
            <a:chExt cx="12194540" cy="6876456"/>
          </a:xfrm>
          <a:gradFill>
            <a:gsLst>
              <a:gs pos="22000">
                <a:schemeClr val="bg1"/>
              </a:gs>
              <a:gs pos="100000">
                <a:srgbClr val="0D66AC">
                  <a:lumMod val="86000"/>
                </a:srgbClr>
              </a:gs>
            </a:gsLst>
            <a:lin ang="8400000" scaled="0"/>
          </a:gradFill>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6"/>
              <a:ext cx="3251263" cy="3253579"/>
            </a:xfrm>
            <a:prstGeom prst="triangle">
              <a:avLst>
                <a:gd name="adj" fmla="val 10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0" name="Group 29">
            <a:extLst>
              <a:ext uri="{FF2B5EF4-FFF2-40B4-BE49-F238E27FC236}">
                <a16:creationId xmlns:a16="http://schemas.microsoft.com/office/drawing/2014/main" id="{7E198E38-06E8-4931-87A7-B38C49F520C8}"/>
              </a:ext>
            </a:extLst>
          </p:cNvPr>
          <p:cNvGrpSpPr/>
          <p:nvPr userDrawn="1"/>
        </p:nvGrpSpPr>
        <p:grpSpPr>
          <a:xfrm>
            <a:off x="399891" y="6276315"/>
            <a:ext cx="2749709" cy="447766"/>
            <a:chOff x="609441" y="6221366"/>
            <a:chExt cx="2749709" cy="447766"/>
          </a:xfrm>
        </p:grpSpPr>
        <p:pic>
          <p:nvPicPr>
            <p:cNvPr id="31" name="Picture 30">
              <a:extLst>
                <a:ext uri="{FF2B5EF4-FFF2-40B4-BE49-F238E27FC236}">
                  <a16:creationId xmlns:a16="http://schemas.microsoft.com/office/drawing/2014/main" id="{662EEA5C-9E1E-4788-A72C-807EB96DE4B3}"/>
                </a:ext>
              </a:extLst>
            </p:cNvPr>
            <p:cNvPicPr>
              <a:picLocks noChangeAspect="1"/>
            </p:cNvPicPr>
            <p:nvPr userDrawn="1"/>
          </p:nvPicPr>
          <p:blipFill>
            <a:blip r:embed="rId3"/>
            <a:stretch>
              <a:fillRect/>
            </a:stretch>
          </p:blipFill>
          <p:spPr>
            <a:xfrm>
              <a:off x="609441" y="6221366"/>
              <a:ext cx="1515439" cy="447766"/>
            </a:xfrm>
            <a:prstGeom prst="rect">
              <a:avLst/>
            </a:prstGeom>
          </p:spPr>
        </p:pic>
        <p:sp>
          <p:nvSpPr>
            <p:cNvPr id="32" name="Arrow: Right 31">
              <a:extLst>
                <a:ext uri="{FF2B5EF4-FFF2-40B4-BE49-F238E27FC236}">
                  <a16:creationId xmlns:a16="http://schemas.microsoft.com/office/drawing/2014/main" id="{C67ED6EC-1BBD-42E3-BC3E-A3540918782F}"/>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 name="TextBox 32">
              <a:extLst>
                <a:ext uri="{FF2B5EF4-FFF2-40B4-BE49-F238E27FC236}">
                  <a16:creationId xmlns:a16="http://schemas.microsoft.com/office/drawing/2014/main" id="{400E41D2-5AE9-4D78-AB17-712BAB5597D8}"/>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37038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tx2"/>
              </a:gs>
              <a:gs pos="25000">
                <a:schemeClr val="accent4"/>
              </a:gs>
              <a:gs pos="76000">
                <a:schemeClr val="tx2">
                  <a:alpha val="76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grpSp>
        <p:nvGrpSpPr>
          <p:cNvPr id="17" name="Group 16">
            <a:extLst>
              <a:ext uri="{FF2B5EF4-FFF2-40B4-BE49-F238E27FC236}">
                <a16:creationId xmlns:a16="http://schemas.microsoft.com/office/drawing/2014/main" id="{B2DEE452-2599-45D8-8843-EB30833B3E6D}"/>
              </a:ext>
            </a:extLst>
          </p:cNvPr>
          <p:cNvGrpSpPr/>
          <p:nvPr userDrawn="1"/>
        </p:nvGrpSpPr>
        <p:grpSpPr>
          <a:xfrm>
            <a:off x="399891" y="6276315"/>
            <a:ext cx="2749709" cy="447766"/>
            <a:chOff x="609441" y="6221366"/>
            <a:chExt cx="2749709" cy="447766"/>
          </a:xfrm>
        </p:grpSpPr>
        <p:pic>
          <p:nvPicPr>
            <p:cNvPr id="18" name="Picture 17">
              <a:extLst>
                <a:ext uri="{FF2B5EF4-FFF2-40B4-BE49-F238E27FC236}">
                  <a16:creationId xmlns:a16="http://schemas.microsoft.com/office/drawing/2014/main" id="{B7AD5BFE-8DA1-4713-BEC3-5BA6AA8F7C2F}"/>
                </a:ext>
              </a:extLst>
            </p:cNvPr>
            <p:cNvPicPr>
              <a:picLocks noChangeAspect="1"/>
            </p:cNvPicPr>
            <p:nvPr userDrawn="1"/>
          </p:nvPicPr>
          <p:blipFill>
            <a:blip r:embed="rId2"/>
            <a:stretch>
              <a:fillRect/>
            </a:stretch>
          </p:blipFill>
          <p:spPr>
            <a:xfrm>
              <a:off x="609441" y="6221366"/>
              <a:ext cx="1515439" cy="447766"/>
            </a:xfrm>
            <a:prstGeom prst="rect">
              <a:avLst/>
            </a:prstGeom>
          </p:spPr>
        </p:pic>
        <p:sp>
          <p:nvSpPr>
            <p:cNvPr id="19" name="Arrow: Right 18">
              <a:extLst>
                <a:ext uri="{FF2B5EF4-FFF2-40B4-BE49-F238E27FC236}">
                  <a16:creationId xmlns:a16="http://schemas.microsoft.com/office/drawing/2014/main" id="{90B3706E-23EF-46DB-9D6A-9B2EE95D724F}"/>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TextBox 20">
              <a:extLst>
                <a:ext uri="{FF2B5EF4-FFF2-40B4-BE49-F238E27FC236}">
                  <a16:creationId xmlns:a16="http://schemas.microsoft.com/office/drawing/2014/main" id="{FFB26ADA-5F74-4E6A-B13A-E81C9D699ECA}"/>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 Plum">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lumMod val="94000"/>
                  <a:lumOff val="6000"/>
                </a:srgbClr>
              </a:gs>
              <a:gs pos="87000">
                <a:srgbClr val="145396">
                  <a:alpha val="60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3000">
                <a:srgbClr val="7F35AB">
                  <a:lumMod val="94000"/>
                  <a:lumOff val="6000"/>
                </a:srgbClr>
              </a:gs>
              <a:gs pos="95000">
                <a:schemeClr val="tx2"/>
              </a:gs>
              <a:gs pos="74000">
                <a:schemeClr val="tx2">
                  <a:alpha val="7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grpSp>
        <p:nvGrpSpPr>
          <p:cNvPr id="17" name="Group 16">
            <a:extLst>
              <a:ext uri="{FF2B5EF4-FFF2-40B4-BE49-F238E27FC236}">
                <a16:creationId xmlns:a16="http://schemas.microsoft.com/office/drawing/2014/main" id="{9E92EF83-6776-47D9-85A9-F31565B7A037}"/>
              </a:ext>
            </a:extLst>
          </p:cNvPr>
          <p:cNvGrpSpPr/>
          <p:nvPr userDrawn="1"/>
        </p:nvGrpSpPr>
        <p:grpSpPr>
          <a:xfrm>
            <a:off x="399891" y="6276315"/>
            <a:ext cx="2749709" cy="447766"/>
            <a:chOff x="609441" y="6221366"/>
            <a:chExt cx="2749709" cy="447766"/>
          </a:xfrm>
        </p:grpSpPr>
        <p:pic>
          <p:nvPicPr>
            <p:cNvPr id="18" name="Picture 17">
              <a:extLst>
                <a:ext uri="{FF2B5EF4-FFF2-40B4-BE49-F238E27FC236}">
                  <a16:creationId xmlns:a16="http://schemas.microsoft.com/office/drawing/2014/main" id="{64BDBBC6-DC45-4E1E-9CDC-0D08C3F0BCF7}"/>
                </a:ext>
              </a:extLst>
            </p:cNvPr>
            <p:cNvPicPr>
              <a:picLocks noChangeAspect="1"/>
            </p:cNvPicPr>
            <p:nvPr userDrawn="1"/>
          </p:nvPicPr>
          <p:blipFill>
            <a:blip r:embed="rId2"/>
            <a:stretch>
              <a:fillRect/>
            </a:stretch>
          </p:blipFill>
          <p:spPr>
            <a:xfrm>
              <a:off x="609441" y="6221366"/>
              <a:ext cx="1515439" cy="447766"/>
            </a:xfrm>
            <a:prstGeom prst="rect">
              <a:avLst/>
            </a:prstGeom>
          </p:spPr>
        </p:pic>
        <p:sp>
          <p:nvSpPr>
            <p:cNvPr id="19" name="Arrow: Right 18">
              <a:extLst>
                <a:ext uri="{FF2B5EF4-FFF2-40B4-BE49-F238E27FC236}">
                  <a16:creationId xmlns:a16="http://schemas.microsoft.com/office/drawing/2014/main" id="{BC2A94FC-546A-4D79-98CA-5DCE607B4289}"/>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TextBox 20">
              <a:extLst>
                <a:ext uri="{FF2B5EF4-FFF2-40B4-BE49-F238E27FC236}">
                  <a16:creationId xmlns:a16="http://schemas.microsoft.com/office/drawing/2014/main" id="{157E6CB0-A3B0-46BD-B88B-AC7D1A74391E}"/>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12945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 Blue">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rgbClr val="057AC2">
                  <a:alpha val="63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tx2">
                  <a:alpha val="75000"/>
                </a:schemeClr>
              </a:gs>
              <a:gs pos="100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grpSp>
        <p:nvGrpSpPr>
          <p:cNvPr id="17" name="Group 16">
            <a:extLst>
              <a:ext uri="{FF2B5EF4-FFF2-40B4-BE49-F238E27FC236}">
                <a16:creationId xmlns:a16="http://schemas.microsoft.com/office/drawing/2014/main" id="{752CA51A-2BFA-4552-A013-8D01FBD152A9}"/>
              </a:ext>
            </a:extLst>
          </p:cNvPr>
          <p:cNvGrpSpPr/>
          <p:nvPr userDrawn="1"/>
        </p:nvGrpSpPr>
        <p:grpSpPr>
          <a:xfrm>
            <a:off x="399891" y="6276315"/>
            <a:ext cx="2749709" cy="447766"/>
            <a:chOff x="609441" y="6221366"/>
            <a:chExt cx="2749709" cy="447766"/>
          </a:xfrm>
        </p:grpSpPr>
        <p:pic>
          <p:nvPicPr>
            <p:cNvPr id="18" name="Picture 17">
              <a:extLst>
                <a:ext uri="{FF2B5EF4-FFF2-40B4-BE49-F238E27FC236}">
                  <a16:creationId xmlns:a16="http://schemas.microsoft.com/office/drawing/2014/main" id="{68C195BB-A94D-4464-BEF7-5891753365A0}"/>
                </a:ext>
              </a:extLst>
            </p:cNvPr>
            <p:cNvPicPr>
              <a:picLocks noChangeAspect="1"/>
            </p:cNvPicPr>
            <p:nvPr userDrawn="1"/>
          </p:nvPicPr>
          <p:blipFill>
            <a:blip r:embed="rId2"/>
            <a:stretch>
              <a:fillRect/>
            </a:stretch>
          </p:blipFill>
          <p:spPr>
            <a:xfrm>
              <a:off x="609441" y="6221366"/>
              <a:ext cx="1515439" cy="447766"/>
            </a:xfrm>
            <a:prstGeom prst="rect">
              <a:avLst/>
            </a:prstGeom>
          </p:spPr>
        </p:pic>
        <p:sp>
          <p:nvSpPr>
            <p:cNvPr id="19" name="Arrow: Right 18">
              <a:extLst>
                <a:ext uri="{FF2B5EF4-FFF2-40B4-BE49-F238E27FC236}">
                  <a16:creationId xmlns:a16="http://schemas.microsoft.com/office/drawing/2014/main" id="{7352436B-943F-48C5-8058-2A8DADCBC5C1}"/>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1" name="TextBox 20">
              <a:extLst>
                <a:ext uri="{FF2B5EF4-FFF2-40B4-BE49-F238E27FC236}">
                  <a16:creationId xmlns:a16="http://schemas.microsoft.com/office/drawing/2014/main" id="{2A6FCA2E-FFAB-4492-A930-EE35899B2CA3}"/>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353741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grpSp>
        <p:nvGrpSpPr>
          <p:cNvPr id="15" name="Group 14">
            <a:extLst>
              <a:ext uri="{FF2B5EF4-FFF2-40B4-BE49-F238E27FC236}">
                <a16:creationId xmlns:a16="http://schemas.microsoft.com/office/drawing/2014/main" id="{55C4C7D3-37B9-4B80-BB25-2E49783B361E}"/>
              </a:ext>
            </a:extLst>
          </p:cNvPr>
          <p:cNvGrpSpPr/>
          <p:nvPr userDrawn="1"/>
        </p:nvGrpSpPr>
        <p:grpSpPr>
          <a:xfrm>
            <a:off x="399891" y="6276315"/>
            <a:ext cx="2749709" cy="447766"/>
            <a:chOff x="609441" y="6221366"/>
            <a:chExt cx="2749709" cy="447766"/>
          </a:xfrm>
        </p:grpSpPr>
        <p:pic>
          <p:nvPicPr>
            <p:cNvPr id="16" name="Picture 15">
              <a:extLst>
                <a:ext uri="{FF2B5EF4-FFF2-40B4-BE49-F238E27FC236}">
                  <a16:creationId xmlns:a16="http://schemas.microsoft.com/office/drawing/2014/main" id="{5C6287A6-72CD-48FB-B477-2401C9552DF7}"/>
                </a:ext>
              </a:extLst>
            </p:cNvPr>
            <p:cNvPicPr>
              <a:picLocks noChangeAspect="1"/>
            </p:cNvPicPr>
            <p:nvPr userDrawn="1"/>
          </p:nvPicPr>
          <p:blipFill>
            <a:blip r:embed="rId3"/>
            <a:stretch>
              <a:fillRect/>
            </a:stretch>
          </p:blipFill>
          <p:spPr>
            <a:xfrm>
              <a:off x="609441" y="6221366"/>
              <a:ext cx="1515439" cy="447766"/>
            </a:xfrm>
            <a:prstGeom prst="rect">
              <a:avLst/>
            </a:prstGeom>
          </p:spPr>
        </p:pic>
        <p:sp>
          <p:nvSpPr>
            <p:cNvPr id="18" name="Arrow: Right 17">
              <a:extLst>
                <a:ext uri="{FF2B5EF4-FFF2-40B4-BE49-F238E27FC236}">
                  <a16:creationId xmlns:a16="http://schemas.microsoft.com/office/drawing/2014/main" id="{695256A5-553B-4749-B2E3-03B64DA2D045}"/>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TextBox 18">
              <a:extLst>
                <a:ext uri="{FF2B5EF4-FFF2-40B4-BE49-F238E27FC236}">
                  <a16:creationId xmlns:a16="http://schemas.microsoft.com/office/drawing/2014/main" id="{23527B66-3625-41B6-A0AE-9C66A92D3A90}"/>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21671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grpSp>
        <p:nvGrpSpPr>
          <p:cNvPr id="15" name="Group 14">
            <a:extLst>
              <a:ext uri="{FF2B5EF4-FFF2-40B4-BE49-F238E27FC236}">
                <a16:creationId xmlns:a16="http://schemas.microsoft.com/office/drawing/2014/main" id="{98E8FCF5-65EC-4EF0-AD3A-3BD8ECD8F9F2}"/>
              </a:ext>
            </a:extLst>
          </p:cNvPr>
          <p:cNvGrpSpPr/>
          <p:nvPr userDrawn="1"/>
        </p:nvGrpSpPr>
        <p:grpSpPr>
          <a:xfrm>
            <a:off x="399891" y="6276315"/>
            <a:ext cx="2749709" cy="447766"/>
            <a:chOff x="609441" y="6221366"/>
            <a:chExt cx="2749709" cy="447766"/>
          </a:xfrm>
        </p:grpSpPr>
        <p:pic>
          <p:nvPicPr>
            <p:cNvPr id="16" name="Picture 15">
              <a:extLst>
                <a:ext uri="{FF2B5EF4-FFF2-40B4-BE49-F238E27FC236}">
                  <a16:creationId xmlns:a16="http://schemas.microsoft.com/office/drawing/2014/main" id="{066FC1FC-08F3-4607-9B54-5A4CC360FEEA}"/>
                </a:ext>
              </a:extLst>
            </p:cNvPr>
            <p:cNvPicPr>
              <a:picLocks noChangeAspect="1"/>
            </p:cNvPicPr>
            <p:nvPr userDrawn="1"/>
          </p:nvPicPr>
          <p:blipFill>
            <a:blip r:embed="rId3"/>
            <a:stretch>
              <a:fillRect/>
            </a:stretch>
          </p:blipFill>
          <p:spPr>
            <a:xfrm>
              <a:off x="609441" y="6221366"/>
              <a:ext cx="1515439" cy="447766"/>
            </a:xfrm>
            <a:prstGeom prst="rect">
              <a:avLst/>
            </a:prstGeom>
          </p:spPr>
        </p:pic>
        <p:sp>
          <p:nvSpPr>
            <p:cNvPr id="18" name="Arrow: Right 17">
              <a:extLst>
                <a:ext uri="{FF2B5EF4-FFF2-40B4-BE49-F238E27FC236}">
                  <a16:creationId xmlns:a16="http://schemas.microsoft.com/office/drawing/2014/main" id="{4A886DB2-2590-462E-A15C-E8BBE77D0729}"/>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TextBox 18">
              <a:extLst>
                <a:ext uri="{FF2B5EF4-FFF2-40B4-BE49-F238E27FC236}">
                  <a16:creationId xmlns:a16="http://schemas.microsoft.com/office/drawing/2014/main" id="{F1C3B0F7-B2B3-40B7-A696-2C2E794400FA}"/>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3185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grpSp>
        <p:nvGrpSpPr>
          <p:cNvPr id="15" name="Group 14">
            <a:extLst>
              <a:ext uri="{FF2B5EF4-FFF2-40B4-BE49-F238E27FC236}">
                <a16:creationId xmlns:a16="http://schemas.microsoft.com/office/drawing/2014/main" id="{67CACA88-CF6F-4AE6-BC41-AD2773004EA0}"/>
              </a:ext>
            </a:extLst>
          </p:cNvPr>
          <p:cNvGrpSpPr/>
          <p:nvPr userDrawn="1"/>
        </p:nvGrpSpPr>
        <p:grpSpPr>
          <a:xfrm>
            <a:off x="399891" y="6276315"/>
            <a:ext cx="2749709" cy="447766"/>
            <a:chOff x="609441" y="6221366"/>
            <a:chExt cx="2749709" cy="447766"/>
          </a:xfrm>
        </p:grpSpPr>
        <p:pic>
          <p:nvPicPr>
            <p:cNvPr id="16" name="Picture 15">
              <a:extLst>
                <a:ext uri="{FF2B5EF4-FFF2-40B4-BE49-F238E27FC236}">
                  <a16:creationId xmlns:a16="http://schemas.microsoft.com/office/drawing/2014/main" id="{B506C25E-BEA5-4D7D-9941-3B9749B721FC}"/>
                </a:ext>
              </a:extLst>
            </p:cNvPr>
            <p:cNvPicPr>
              <a:picLocks noChangeAspect="1"/>
            </p:cNvPicPr>
            <p:nvPr userDrawn="1"/>
          </p:nvPicPr>
          <p:blipFill>
            <a:blip r:embed="rId3"/>
            <a:stretch>
              <a:fillRect/>
            </a:stretch>
          </p:blipFill>
          <p:spPr>
            <a:xfrm>
              <a:off x="609441" y="6221366"/>
              <a:ext cx="1515439" cy="447766"/>
            </a:xfrm>
            <a:prstGeom prst="rect">
              <a:avLst/>
            </a:prstGeom>
          </p:spPr>
        </p:pic>
        <p:sp>
          <p:nvSpPr>
            <p:cNvPr id="18" name="Arrow: Right 17">
              <a:extLst>
                <a:ext uri="{FF2B5EF4-FFF2-40B4-BE49-F238E27FC236}">
                  <a16:creationId xmlns:a16="http://schemas.microsoft.com/office/drawing/2014/main" id="{DA87BEB5-4EA2-4AC7-AD0E-E131C1A0E199}"/>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TextBox 18">
              <a:extLst>
                <a:ext uri="{FF2B5EF4-FFF2-40B4-BE49-F238E27FC236}">
                  <a16:creationId xmlns:a16="http://schemas.microsoft.com/office/drawing/2014/main" id="{6B4EA63E-DEEA-4656-A215-3D8401D8F0F9}"/>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3194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Eighth level</a:t>
            </a:r>
          </a:p>
          <a:p>
            <a:pPr lvl="8"/>
            <a:r>
              <a:rPr lang="en-US" dirty="0"/>
              <a:t>Ninth level</a:t>
            </a:r>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lumMod val="94000"/>
                  <a:lumOff val="6000"/>
                </a:srgbClr>
              </a:gs>
              <a:gs pos="100000">
                <a:srgbClr val="145396"/>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000">
                <a:srgbClr val="174A91">
                  <a:alpha val="0"/>
                </a:srgbClr>
              </a:gs>
              <a:gs pos="0">
                <a:schemeClr val="accent2">
                  <a:alpha val="0"/>
                </a:schemeClr>
              </a:gs>
              <a:gs pos="78000">
                <a:srgbClr val="0776B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grpSp>
        <p:nvGrpSpPr>
          <p:cNvPr id="25" name="Group 24">
            <a:extLst>
              <a:ext uri="{FF2B5EF4-FFF2-40B4-BE49-F238E27FC236}">
                <a16:creationId xmlns:a16="http://schemas.microsoft.com/office/drawing/2014/main" id="{562284B4-E363-4456-80E3-4AC08C9F03EB}"/>
              </a:ext>
            </a:extLst>
          </p:cNvPr>
          <p:cNvGrpSpPr/>
          <p:nvPr userDrawn="1"/>
        </p:nvGrpSpPr>
        <p:grpSpPr>
          <a:xfrm>
            <a:off x="399891" y="6276315"/>
            <a:ext cx="2749709" cy="447766"/>
            <a:chOff x="609441" y="6221366"/>
            <a:chExt cx="2749709" cy="447766"/>
          </a:xfrm>
        </p:grpSpPr>
        <p:pic>
          <p:nvPicPr>
            <p:cNvPr id="28" name="Picture 27">
              <a:extLst>
                <a:ext uri="{FF2B5EF4-FFF2-40B4-BE49-F238E27FC236}">
                  <a16:creationId xmlns:a16="http://schemas.microsoft.com/office/drawing/2014/main" id="{DD24F359-FED8-4682-A3D2-753561C09DC2}"/>
                </a:ext>
              </a:extLst>
            </p:cNvPr>
            <p:cNvPicPr>
              <a:picLocks noChangeAspect="1"/>
            </p:cNvPicPr>
            <p:nvPr userDrawn="1"/>
          </p:nvPicPr>
          <p:blipFill>
            <a:blip r:embed="rId5"/>
            <a:stretch>
              <a:fillRect/>
            </a:stretch>
          </p:blipFill>
          <p:spPr>
            <a:xfrm>
              <a:off x="609441" y="6221366"/>
              <a:ext cx="1515439" cy="447766"/>
            </a:xfrm>
            <a:prstGeom prst="rect">
              <a:avLst/>
            </a:prstGeom>
          </p:spPr>
        </p:pic>
        <p:sp>
          <p:nvSpPr>
            <p:cNvPr id="29" name="Arrow: Right 28">
              <a:extLst>
                <a:ext uri="{FF2B5EF4-FFF2-40B4-BE49-F238E27FC236}">
                  <a16:creationId xmlns:a16="http://schemas.microsoft.com/office/drawing/2014/main" id="{38189494-F887-47C6-96A6-E69DABC3E689}"/>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Box 29">
              <a:extLst>
                <a:ext uri="{FF2B5EF4-FFF2-40B4-BE49-F238E27FC236}">
                  <a16:creationId xmlns:a16="http://schemas.microsoft.com/office/drawing/2014/main" id="{28A115CC-CD19-462C-A83E-A4DD5FEE5F48}"/>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rgbClr val="000000">
              <a:alpha val="34902"/>
            </a:srgbClr>
          </a:solidFill>
        </p:spPr>
        <p:txBody>
          <a:bodyPr vert="horz" lIns="594360" tIns="457200" rIns="457200" bIns="457200" rtlCol="0">
            <a:noAutofit/>
          </a:bodyPr>
          <a:lstStyle>
            <a:lvl1pPr>
              <a:spcBef>
                <a:spcPts val="1200"/>
              </a:spcBef>
              <a:defRPr lang="en-US" sz="1800" dirty="0">
                <a:solidFill>
                  <a:schemeClr val="tx2"/>
                </a:solidFill>
              </a:defRPr>
            </a:lvl1pPr>
            <a:lvl2pPr>
              <a:buClr>
                <a:schemeClr val="bg1"/>
              </a:buClr>
              <a:defRPr lang="en-US" sz="1600" dirty="0">
                <a:solidFill>
                  <a:schemeClr val="tx2"/>
                </a:solidFill>
              </a:defRPr>
            </a:lvl2pPr>
            <a:lvl3pPr>
              <a:buClr>
                <a:schemeClr val="bg1"/>
              </a:buClr>
              <a:defRPr lang="en-US" sz="1400" dirty="0">
                <a:solidFill>
                  <a:schemeClr val="tx2"/>
                </a:solidFill>
              </a:defRPr>
            </a:lvl3pPr>
            <a:lvl4pPr>
              <a:buClr>
                <a:schemeClr val="bg1"/>
              </a:buClr>
              <a:defRPr lang="en-US" sz="1200" dirty="0">
                <a:solidFill>
                  <a:schemeClr val="tx2"/>
                </a:solidFill>
              </a:defRPr>
            </a:lvl4pPr>
            <a:lvl5pPr>
              <a:buClr>
                <a:schemeClr val="bg1"/>
              </a:buClr>
              <a:defRPr lang="en-US" sz="1200" dirty="0">
                <a:solidFill>
                  <a:schemeClr val="tx2"/>
                </a:solidFill>
              </a:defRPr>
            </a:lvl5pPr>
            <a:lvl6pPr>
              <a:buClrTx/>
              <a:defRPr sz="1800">
                <a:solidFill>
                  <a:schemeClr val="tx2"/>
                </a:solidFill>
              </a:defRPr>
            </a:lvl6pPr>
            <a:lvl7pPr>
              <a:buClrTx/>
              <a:defRPr sz="1400">
                <a:solidFill>
                  <a:schemeClr val="tx2"/>
                </a:solidFill>
              </a:defRPr>
            </a:lvl7pPr>
            <a:lvl8pPr>
              <a:buClrTx/>
              <a:defRPr sz="1200">
                <a:solidFill>
                  <a:schemeClr val="tx2"/>
                </a:solidFill>
              </a:defRPr>
            </a:lvl8pPr>
            <a:lvl9pPr>
              <a:buClrTx/>
              <a:defRPr sz="18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Eighth level</a:t>
            </a:r>
          </a:p>
          <a:p>
            <a:pPr lvl="8"/>
            <a:r>
              <a:rPr lang="en-US" dirty="0"/>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000000">
              <a:alpha val="34902"/>
            </a:srgbClr>
          </a:solidFill>
        </p:spPr>
        <p:txBody>
          <a:bodyPr lIns="457200" tIns="457200" rIns="594360"/>
          <a:lstStyle>
            <a:lvl1pPr>
              <a:spcBef>
                <a:spcPts val="1200"/>
              </a:spcBef>
              <a:defRPr sz="1800">
                <a:solidFill>
                  <a:schemeClr val="tx2"/>
                </a:solidFill>
              </a:defRPr>
            </a:lvl1pPr>
            <a:lvl2pPr>
              <a:buClr>
                <a:schemeClr val="bg1"/>
              </a:buClr>
              <a:defRPr sz="1600">
                <a:solidFill>
                  <a:schemeClr val="tx2"/>
                </a:solidFill>
              </a:defRPr>
            </a:lvl2pPr>
            <a:lvl3pPr>
              <a:buClr>
                <a:schemeClr val="bg1"/>
              </a:buClr>
              <a:defRPr sz="1400">
                <a:solidFill>
                  <a:schemeClr val="tx2"/>
                </a:solidFill>
              </a:defRPr>
            </a:lvl3pPr>
            <a:lvl4pPr>
              <a:buClr>
                <a:schemeClr val="bg1"/>
              </a:buClr>
              <a:defRPr sz="1200">
                <a:solidFill>
                  <a:schemeClr val="tx2"/>
                </a:solidFill>
              </a:defRPr>
            </a:lvl4pPr>
            <a:lvl5pPr>
              <a:buClr>
                <a:schemeClr val="bg1"/>
              </a:buClr>
              <a:defRPr sz="12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rgbClr val="000000">
              <a:alpha val="35000"/>
            </a:srgbClr>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rgbClr val="000000">
              <a:alpha val="35000"/>
            </a:srgbClr>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tx2"/>
                </a:solidFill>
              </a:defRPr>
            </a:lvl1pPr>
          </a:lstStyle>
          <a:p>
            <a:pPr lvl="0"/>
            <a:r>
              <a:rPr lang="en-US" dirty="0"/>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tx2"/>
                </a:solidFill>
              </a:defRPr>
            </a:lvl1pPr>
          </a:lstStyle>
          <a:p>
            <a:pPr lvl="0"/>
            <a:r>
              <a:rPr lang="en-US" dirty="0"/>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rgbClr val="000000">
              <a:alpha val="35000"/>
            </a:srgbClr>
          </a:solidFill>
        </p:spPr>
        <p:txBody>
          <a:bodyPr lIns="594360" tIns="457200" rIns="457200" bIns="457200"/>
          <a:lstStyle>
            <a:lvl1pPr>
              <a:defRPr sz="1600">
                <a:solidFill>
                  <a:schemeClr val="tx2"/>
                </a:solidFill>
              </a:defRPr>
            </a:lvl1pPr>
            <a:lvl2pPr marL="171450" indent="-171450">
              <a:buClrTx/>
              <a:defRPr sz="1400">
                <a:solidFill>
                  <a:schemeClr val="tx2"/>
                </a:solidFill>
              </a:defRPr>
            </a:lvl2pPr>
            <a:lvl3pPr marL="342900" indent="-171450">
              <a:buClr>
                <a:schemeClr val="tx2"/>
              </a:buClr>
              <a:defRPr sz="1200">
                <a:solidFill>
                  <a:schemeClr val="tx2"/>
                </a:solidFill>
              </a:defRPr>
            </a:lvl3pPr>
            <a:lvl4pPr marL="514350" indent="-171450">
              <a:buClr>
                <a:schemeClr val="tx2"/>
              </a:buClr>
              <a:defRPr sz="1100">
                <a:solidFill>
                  <a:schemeClr val="tx2"/>
                </a:solidFill>
              </a:defRPr>
            </a:lvl4pPr>
            <a:lvl5pPr marL="742950" indent="-171450">
              <a:buClr>
                <a:schemeClr val="tx2"/>
              </a:buClr>
              <a:defRPr sz="1100">
                <a:solidFill>
                  <a:schemeClr val="tx2"/>
                </a:solidFill>
              </a:defRPr>
            </a:lvl5pPr>
            <a:lvl6pPr>
              <a:buClrTx/>
              <a:defRPr sz="1800">
                <a:solidFill>
                  <a:schemeClr val="tx2"/>
                </a:solidFill>
              </a:defRPr>
            </a:lvl6pPr>
            <a:lvl7pPr>
              <a:buClrTx/>
              <a:defRPr sz="1400">
                <a:solidFill>
                  <a:schemeClr val="tx2"/>
                </a:solidFill>
              </a:defRPr>
            </a:lvl7pPr>
            <a:lvl8pPr>
              <a:buClrTx/>
              <a:defRPr sz="1200">
                <a:solidFill>
                  <a:schemeClr val="tx2"/>
                </a:solidFill>
              </a:defRPr>
            </a:lvl8pPr>
            <a:lvl9pPr>
              <a:buClrTx/>
              <a:defRPr sz="18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rgbClr val="000000">
              <a:alpha val="35000"/>
            </a:srgbClr>
          </a:solidFill>
        </p:spPr>
        <p:txBody>
          <a:bodyPr lIns="457200" tIns="457200" rIns="594360" bIns="457200"/>
          <a:lstStyle>
            <a:lvl1pPr>
              <a:defRPr sz="1600">
                <a:solidFill>
                  <a:schemeClr val="tx2"/>
                </a:solidFill>
              </a:defRPr>
            </a:lvl1pPr>
            <a:lvl2pPr marL="171450" indent="-171450">
              <a:buClrTx/>
              <a:defRPr sz="1400">
                <a:solidFill>
                  <a:schemeClr val="tx2"/>
                </a:solidFill>
              </a:defRPr>
            </a:lvl2pPr>
            <a:lvl3pPr marL="342900" indent="-171450">
              <a:buClrTx/>
              <a:defRPr sz="1200">
                <a:solidFill>
                  <a:schemeClr val="tx2"/>
                </a:solidFill>
              </a:defRPr>
            </a:lvl3pPr>
            <a:lvl4pPr marL="514350" indent="-171450">
              <a:buClrTx/>
              <a:defRPr sz="1100">
                <a:solidFill>
                  <a:schemeClr val="tx2"/>
                </a:solidFill>
              </a:defRPr>
            </a:lvl4pPr>
            <a:lvl5pPr marL="685800" indent="-171450">
              <a:buClrTx/>
              <a:defRPr sz="11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 level</a:t>
            </a:r>
          </a:p>
          <a:p>
            <a:pPr lvl="8"/>
            <a:r>
              <a:rPr lang="en-US" dirty="0"/>
              <a:t>Ninth level</a:t>
            </a:r>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rgbClr val="000000">
              <a:alpha val="35000"/>
            </a:srgbClr>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rgbClr val="000000">
              <a:alpha val="35000"/>
            </a:srgbClr>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rgbClr val="000000">
              <a:alpha val="35000"/>
            </a:srgbClr>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3"/>
          </a:solidFill>
        </p:spPr>
        <p:txBody>
          <a:bodyPr lIns="182880" tIns="91440" rIns="182880" bIns="91440" anchor="ctr"/>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rgbClr val="000000">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rgbClr val="000000">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rgbClr val="000000">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3"/>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dirty="0">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solidFill>
                  <a:schemeClr val="tx2"/>
                </a:solidFill>
              </a:defRPr>
            </a:lvl1pPr>
            <a:lvl2pPr marL="0" indent="0" algn="ctr">
              <a:lnSpc>
                <a:spcPct val="100000"/>
              </a:lnSpc>
              <a:spcBef>
                <a:spcPts val="0"/>
              </a:spcBef>
              <a:buFont typeface="Open Sans" panose="020B0606030504020204" pitchFamily="34" charset="0"/>
              <a:buChar char="​"/>
              <a:defRPr sz="1200">
                <a:solidFill>
                  <a:schemeClr val="tx2"/>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tx2"/>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tx2"/>
                </a:solidFill>
              </a:defRPr>
            </a:lvl1pPr>
            <a:lvl5pPr>
              <a:defRPr/>
            </a:lvl5pPr>
          </a:lstStyle>
          <a:p>
            <a:pPr lvl="0"/>
            <a:r>
              <a:rPr lang="en-US" dirty="0"/>
              <a:t>Strategic Priorities</a:t>
            </a:r>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dirty="0">
              <a:solidFill>
                <a:schemeClr val="tx2"/>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24" name="Group 23">
            <a:extLst>
              <a:ext uri="{FF2B5EF4-FFF2-40B4-BE49-F238E27FC236}">
                <a16:creationId xmlns:a16="http://schemas.microsoft.com/office/drawing/2014/main" id="{CD6B8DC7-7389-4D97-A849-5E172C0A2A52}"/>
              </a:ext>
            </a:extLst>
          </p:cNvPr>
          <p:cNvGrpSpPr/>
          <p:nvPr userDrawn="1"/>
        </p:nvGrpSpPr>
        <p:grpSpPr>
          <a:xfrm>
            <a:off x="399891" y="6276315"/>
            <a:ext cx="2749709" cy="447766"/>
            <a:chOff x="609441" y="6221366"/>
            <a:chExt cx="2749709" cy="447766"/>
          </a:xfrm>
        </p:grpSpPr>
        <p:pic>
          <p:nvPicPr>
            <p:cNvPr id="25" name="Picture 24">
              <a:extLst>
                <a:ext uri="{FF2B5EF4-FFF2-40B4-BE49-F238E27FC236}">
                  <a16:creationId xmlns:a16="http://schemas.microsoft.com/office/drawing/2014/main" id="{8F8FD9F3-5104-4BF2-9730-DD4410AA40A9}"/>
                </a:ext>
              </a:extLst>
            </p:cNvPr>
            <p:cNvPicPr>
              <a:picLocks noChangeAspect="1"/>
            </p:cNvPicPr>
            <p:nvPr userDrawn="1"/>
          </p:nvPicPr>
          <p:blipFill>
            <a:blip r:embed="rId5"/>
            <a:stretch>
              <a:fillRect/>
            </a:stretch>
          </p:blipFill>
          <p:spPr>
            <a:xfrm>
              <a:off x="609441" y="6221366"/>
              <a:ext cx="1515439" cy="447766"/>
            </a:xfrm>
            <a:prstGeom prst="rect">
              <a:avLst/>
            </a:prstGeom>
          </p:spPr>
        </p:pic>
        <p:sp>
          <p:nvSpPr>
            <p:cNvPr id="26" name="Arrow: Right 25">
              <a:extLst>
                <a:ext uri="{FF2B5EF4-FFF2-40B4-BE49-F238E27FC236}">
                  <a16:creationId xmlns:a16="http://schemas.microsoft.com/office/drawing/2014/main" id="{27A2266F-576C-403E-AC22-7A322853E276}"/>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7" name="TextBox 26">
              <a:extLst>
                <a:ext uri="{FF2B5EF4-FFF2-40B4-BE49-F238E27FC236}">
                  <a16:creationId xmlns:a16="http://schemas.microsoft.com/office/drawing/2014/main" id="{EEED0D79-F7DD-420D-BAC9-FFC4878821DB}"/>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111529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10421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rgbClr val="057AC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3000">
                <a:srgbClr val="00BAD6">
                  <a:alpha val="0"/>
                </a:srgbClr>
              </a:gs>
              <a:gs pos="1143">
                <a:schemeClr val="accent3">
                  <a:alpha val="0"/>
                </a:schemeClr>
              </a:gs>
              <a:gs pos="68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grpSp>
        <p:nvGrpSpPr>
          <p:cNvPr id="27" name="Group 26">
            <a:extLst>
              <a:ext uri="{FF2B5EF4-FFF2-40B4-BE49-F238E27FC236}">
                <a16:creationId xmlns:a16="http://schemas.microsoft.com/office/drawing/2014/main" id="{EF467E8D-F579-47EF-8F96-DBDC20894347}"/>
              </a:ext>
            </a:extLst>
          </p:cNvPr>
          <p:cNvGrpSpPr/>
          <p:nvPr userDrawn="1"/>
        </p:nvGrpSpPr>
        <p:grpSpPr>
          <a:xfrm>
            <a:off x="399891" y="6276315"/>
            <a:ext cx="2749709" cy="447766"/>
            <a:chOff x="609441" y="6221366"/>
            <a:chExt cx="2749709" cy="447766"/>
          </a:xfrm>
        </p:grpSpPr>
        <p:pic>
          <p:nvPicPr>
            <p:cNvPr id="28" name="Picture 27">
              <a:extLst>
                <a:ext uri="{FF2B5EF4-FFF2-40B4-BE49-F238E27FC236}">
                  <a16:creationId xmlns:a16="http://schemas.microsoft.com/office/drawing/2014/main" id="{1F1635B5-4C08-474D-98C4-0AF9038E8B37}"/>
                </a:ext>
              </a:extLst>
            </p:cNvPr>
            <p:cNvPicPr>
              <a:picLocks noChangeAspect="1"/>
            </p:cNvPicPr>
            <p:nvPr userDrawn="1"/>
          </p:nvPicPr>
          <p:blipFill>
            <a:blip r:embed="rId5"/>
            <a:stretch>
              <a:fillRect/>
            </a:stretch>
          </p:blipFill>
          <p:spPr>
            <a:xfrm>
              <a:off x="609441" y="6221366"/>
              <a:ext cx="1515439" cy="447766"/>
            </a:xfrm>
            <a:prstGeom prst="rect">
              <a:avLst/>
            </a:prstGeom>
          </p:spPr>
        </p:pic>
        <p:sp>
          <p:nvSpPr>
            <p:cNvPr id="29" name="Arrow: Right 28">
              <a:extLst>
                <a:ext uri="{FF2B5EF4-FFF2-40B4-BE49-F238E27FC236}">
                  <a16:creationId xmlns:a16="http://schemas.microsoft.com/office/drawing/2014/main" id="{EF286888-8888-4678-9BFE-4E8652535E7D}"/>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TextBox 29">
              <a:extLst>
                <a:ext uri="{FF2B5EF4-FFF2-40B4-BE49-F238E27FC236}">
                  <a16:creationId xmlns:a16="http://schemas.microsoft.com/office/drawing/2014/main" id="{1EFC17B4-D2AC-4E4C-8ABE-C80DF1230E0B}"/>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44704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tx2"/>
                </a:solidFill>
              </a:defRPr>
            </a:lvl1pPr>
            <a:lvl2pPr marL="0" indent="0" algn="ctr">
              <a:lnSpc>
                <a:spcPct val="100000"/>
              </a:lnSpc>
              <a:spcBef>
                <a:spcPts val="600"/>
              </a:spcBef>
              <a:buFont typeface="Open Sans" panose="020B0606030504020204" pitchFamily="34" charset="0"/>
              <a:buChar char="​"/>
              <a:defRPr sz="1600">
                <a:solidFill>
                  <a:schemeClr val="tx2"/>
                </a:solidFill>
              </a:defRPr>
            </a:lvl2pPr>
          </a:lstStyle>
          <a:p>
            <a:pPr lvl="0"/>
            <a:r>
              <a:rPr lang="en-US" dirty="0"/>
              <a:t>Click to add text</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tx2"/>
                </a:solidFill>
              </a:defRPr>
            </a:lvl1pPr>
            <a:lvl2pPr marL="0" indent="0" algn="ctr">
              <a:lnSpc>
                <a:spcPct val="100000"/>
              </a:lnSpc>
              <a:spcBef>
                <a:spcPts val="600"/>
              </a:spcBef>
              <a:buFont typeface="Open Sans" panose="020B0606030504020204" pitchFamily="34" charset="0"/>
              <a:buChar char="​"/>
              <a:defRPr sz="1600">
                <a:solidFill>
                  <a:schemeClr val="tx2"/>
                </a:solidFill>
              </a:defRPr>
            </a:lvl2pPr>
          </a:lstStyle>
          <a:p>
            <a:pPr lvl="0"/>
            <a:r>
              <a:rPr lang="en-US" dirty="0"/>
              <a:t>Click to add text</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tx2"/>
                </a:solidFill>
              </a:defRPr>
            </a:lvl1pPr>
            <a:lvl2pPr marL="0" indent="0" algn="ctr">
              <a:lnSpc>
                <a:spcPct val="100000"/>
              </a:lnSpc>
              <a:spcBef>
                <a:spcPts val="600"/>
              </a:spcBef>
              <a:buFont typeface="Open Sans" panose="020B0606030504020204" pitchFamily="34" charset="0"/>
              <a:buChar char="​"/>
              <a:defRPr sz="1600">
                <a:solidFill>
                  <a:schemeClr val="tx2"/>
                </a:solidFill>
              </a:defRPr>
            </a:lvl2pPr>
          </a:lstStyle>
          <a:p>
            <a:pPr lvl="0"/>
            <a:r>
              <a:rPr lang="en-US" dirty="0"/>
              <a:t>Click to add text</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tx2"/>
                </a:solidFill>
              </a:defRPr>
            </a:lvl1pPr>
            <a:lvl2pPr marL="0" indent="0" algn="ctr">
              <a:lnSpc>
                <a:spcPct val="100000"/>
              </a:lnSpc>
              <a:spcBef>
                <a:spcPts val="600"/>
              </a:spcBef>
              <a:buFont typeface="Open Sans" panose="020B0606030504020204" pitchFamily="34" charset="0"/>
              <a:buChar char="​"/>
              <a:defRPr sz="1600">
                <a:solidFill>
                  <a:schemeClr val="tx2"/>
                </a:solidFill>
              </a:defRPr>
            </a:lvl2pPr>
          </a:lstStyle>
          <a:p>
            <a:pPr lvl="0"/>
            <a:r>
              <a:rPr lang="en-US" dirty="0"/>
              <a:t>Click to add text</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2"/>
                </a:solidFill>
              </a:defRPr>
            </a:lvl1pPr>
            <a:lvl2pPr marL="0" indent="0" algn="ctr">
              <a:lnSpc>
                <a:spcPct val="100000"/>
              </a:lnSpc>
              <a:spcBef>
                <a:spcPts val="600"/>
              </a:spcBef>
              <a:buFont typeface="Open Sans" panose="020B0606030504020204" pitchFamily="34" charset="0"/>
              <a:buChar char="​"/>
              <a:defRPr sz="1600">
                <a:solidFill>
                  <a:schemeClr val="tx2"/>
                </a:solidFill>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113121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lumMod val="82000"/>
                </a:schemeClr>
              </a:gs>
              <a:gs pos="89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15" name="Group 14">
            <a:extLst>
              <a:ext uri="{FF2B5EF4-FFF2-40B4-BE49-F238E27FC236}">
                <a16:creationId xmlns:a16="http://schemas.microsoft.com/office/drawing/2014/main" id="{7F926671-5CB3-4ADA-A3FE-FDC45CB09AFE}"/>
              </a:ext>
            </a:extLst>
          </p:cNvPr>
          <p:cNvGrpSpPr/>
          <p:nvPr userDrawn="1"/>
        </p:nvGrpSpPr>
        <p:grpSpPr>
          <a:xfrm>
            <a:off x="399891" y="6276315"/>
            <a:ext cx="2749709" cy="447766"/>
            <a:chOff x="609441" y="6221366"/>
            <a:chExt cx="2749709" cy="447766"/>
          </a:xfrm>
        </p:grpSpPr>
        <p:pic>
          <p:nvPicPr>
            <p:cNvPr id="17" name="Picture 16">
              <a:extLst>
                <a:ext uri="{FF2B5EF4-FFF2-40B4-BE49-F238E27FC236}">
                  <a16:creationId xmlns:a16="http://schemas.microsoft.com/office/drawing/2014/main" id="{7FBF08D4-C9D5-4339-A3EC-5C3138AF2956}"/>
                </a:ext>
              </a:extLst>
            </p:cNvPr>
            <p:cNvPicPr>
              <a:picLocks noChangeAspect="1"/>
            </p:cNvPicPr>
            <p:nvPr userDrawn="1"/>
          </p:nvPicPr>
          <p:blipFill>
            <a:blip r:embed="rId2"/>
            <a:stretch>
              <a:fillRect/>
            </a:stretch>
          </p:blipFill>
          <p:spPr>
            <a:xfrm>
              <a:off x="609441" y="6221366"/>
              <a:ext cx="1515439" cy="447766"/>
            </a:xfrm>
            <a:prstGeom prst="rect">
              <a:avLst/>
            </a:prstGeom>
          </p:spPr>
        </p:pic>
        <p:sp>
          <p:nvSpPr>
            <p:cNvPr id="20" name="Arrow: Right 19">
              <a:extLst>
                <a:ext uri="{FF2B5EF4-FFF2-40B4-BE49-F238E27FC236}">
                  <a16:creationId xmlns:a16="http://schemas.microsoft.com/office/drawing/2014/main" id="{208198A1-620A-4DFF-9553-A7D0B8FD31C3}"/>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TextBox 27">
              <a:extLst>
                <a:ext uri="{FF2B5EF4-FFF2-40B4-BE49-F238E27FC236}">
                  <a16:creationId xmlns:a16="http://schemas.microsoft.com/office/drawing/2014/main" id="{4DD08945-DDAB-4959-A4A1-771B6411176C}"/>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lumMod val="82000"/>
                </a:schemeClr>
              </a:gs>
              <a:gs pos="89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7" name="Group 16">
            <a:extLst>
              <a:ext uri="{FF2B5EF4-FFF2-40B4-BE49-F238E27FC236}">
                <a16:creationId xmlns:a16="http://schemas.microsoft.com/office/drawing/2014/main" id="{18CFDBD0-7180-4A57-9D8F-754D34517FEA}"/>
              </a:ext>
            </a:extLst>
          </p:cNvPr>
          <p:cNvGrpSpPr/>
          <p:nvPr userDrawn="1"/>
        </p:nvGrpSpPr>
        <p:grpSpPr>
          <a:xfrm>
            <a:off x="399891" y="6276315"/>
            <a:ext cx="2749709" cy="447766"/>
            <a:chOff x="609441" y="6221366"/>
            <a:chExt cx="2749709" cy="447766"/>
          </a:xfrm>
        </p:grpSpPr>
        <p:pic>
          <p:nvPicPr>
            <p:cNvPr id="27" name="Picture 26">
              <a:extLst>
                <a:ext uri="{FF2B5EF4-FFF2-40B4-BE49-F238E27FC236}">
                  <a16:creationId xmlns:a16="http://schemas.microsoft.com/office/drawing/2014/main" id="{D920B339-9DAE-40D0-B7BE-7498BAEA989F}"/>
                </a:ext>
              </a:extLst>
            </p:cNvPr>
            <p:cNvPicPr>
              <a:picLocks noChangeAspect="1"/>
            </p:cNvPicPr>
            <p:nvPr userDrawn="1"/>
          </p:nvPicPr>
          <p:blipFill>
            <a:blip r:embed="rId2"/>
            <a:stretch>
              <a:fillRect/>
            </a:stretch>
          </p:blipFill>
          <p:spPr>
            <a:xfrm>
              <a:off x="609441" y="6221366"/>
              <a:ext cx="1515439" cy="447766"/>
            </a:xfrm>
            <a:prstGeom prst="rect">
              <a:avLst/>
            </a:prstGeom>
          </p:spPr>
        </p:pic>
        <p:sp>
          <p:nvSpPr>
            <p:cNvPr id="28" name="Arrow: Right 27">
              <a:extLst>
                <a:ext uri="{FF2B5EF4-FFF2-40B4-BE49-F238E27FC236}">
                  <a16:creationId xmlns:a16="http://schemas.microsoft.com/office/drawing/2014/main" id="{DDC73E9F-1A4F-406E-82C9-8E86CD8652CD}"/>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TextBox 28">
              <a:extLst>
                <a:ext uri="{FF2B5EF4-FFF2-40B4-BE49-F238E27FC236}">
                  <a16:creationId xmlns:a16="http://schemas.microsoft.com/office/drawing/2014/main" id="{49A21099-CDC1-48D2-932D-FC3E887DDD76}"/>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lumMod val="57000"/>
                </a:schemeClr>
              </a:gs>
              <a:gs pos="89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7" name="Group 16">
            <a:extLst>
              <a:ext uri="{FF2B5EF4-FFF2-40B4-BE49-F238E27FC236}">
                <a16:creationId xmlns:a16="http://schemas.microsoft.com/office/drawing/2014/main" id="{B0AF41CF-AD38-4C94-A121-BABCE12CE03A}"/>
              </a:ext>
            </a:extLst>
          </p:cNvPr>
          <p:cNvGrpSpPr/>
          <p:nvPr userDrawn="1"/>
        </p:nvGrpSpPr>
        <p:grpSpPr>
          <a:xfrm>
            <a:off x="399891" y="6276315"/>
            <a:ext cx="2749709" cy="447766"/>
            <a:chOff x="609441" y="6221366"/>
            <a:chExt cx="2749709" cy="447766"/>
          </a:xfrm>
        </p:grpSpPr>
        <p:pic>
          <p:nvPicPr>
            <p:cNvPr id="27" name="Picture 26">
              <a:extLst>
                <a:ext uri="{FF2B5EF4-FFF2-40B4-BE49-F238E27FC236}">
                  <a16:creationId xmlns:a16="http://schemas.microsoft.com/office/drawing/2014/main" id="{39141A74-D153-4A67-A37F-0C4E4DB2F221}"/>
                </a:ext>
              </a:extLst>
            </p:cNvPr>
            <p:cNvPicPr>
              <a:picLocks noChangeAspect="1"/>
            </p:cNvPicPr>
            <p:nvPr userDrawn="1"/>
          </p:nvPicPr>
          <p:blipFill>
            <a:blip r:embed="rId2"/>
            <a:stretch>
              <a:fillRect/>
            </a:stretch>
          </p:blipFill>
          <p:spPr>
            <a:xfrm>
              <a:off x="609441" y="6221366"/>
              <a:ext cx="1515439" cy="447766"/>
            </a:xfrm>
            <a:prstGeom prst="rect">
              <a:avLst/>
            </a:prstGeom>
          </p:spPr>
        </p:pic>
        <p:sp>
          <p:nvSpPr>
            <p:cNvPr id="28" name="Arrow: Right 27">
              <a:extLst>
                <a:ext uri="{FF2B5EF4-FFF2-40B4-BE49-F238E27FC236}">
                  <a16:creationId xmlns:a16="http://schemas.microsoft.com/office/drawing/2014/main" id="{D6D3A9CA-4321-4D31-8E4C-DD506895209B}"/>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TextBox 28">
              <a:extLst>
                <a:ext uri="{FF2B5EF4-FFF2-40B4-BE49-F238E27FC236}">
                  <a16:creationId xmlns:a16="http://schemas.microsoft.com/office/drawing/2014/main" id="{CB00E262-5A67-4AC1-BE1F-82C6C1A10E68}"/>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F3BAE82B-F177-4DB8-83F4-180BF049AA2B}"/>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10000">
                <a:schemeClr val="bg1">
                  <a:alpha val="76000"/>
                  <a:lumMod val="82000"/>
                </a:schemeClr>
              </a:gs>
              <a:gs pos="100000">
                <a:schemeClr val="accent2"/>
              </a:gs>
            </a:gsLst>
            <a:lin ang="6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F3BAE82B-F177-4DB8-83F4-180BF049AA2B}"/>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10000">
                <a:schemeClr val="bg1">
                  <a:alpha val="76000"/>
                  <a:lumMod val="82000"/>
                </a:schemeClr>
              </a:gs>
              <a:gs pos="100000">
                <a:schemeClr val="accent2"/>
              </a:gs>
            </a:gsLst>
            <a:lin ang="6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F3BAE82B-F177-4DB8-83F4-180BF049AA2B}"/>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10000">
                <a:schemeClr val="bg1">
                  <a:alpha val="76000"/>
                  <a:lumMod val="82000"/>
                </a:schemeClr>
              </a:gs>
              <a:gs pos="100000">
                <a:schemeClr val="accent2"/>
              </a:gs>
            </a:gsLst>
            <a:lin ang="6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gradFill>
            <a:gsLst>
              <a:gs pos="10000">
                <a:schemeClr val="bg1">
                  <a:alpha val="76000"/>
                  <a:lumMod val="82000"/>
                </a:schemeClr>
              </a:gs>
              <a:gs pos="100000">
                <a:schemeClr val="accent2"/>
              </a:gs>
            </a:gsLst>
            <a:lin ang="6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dirty="0"/>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1"/>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3"/>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dirty="0">
                <a:solidFill>
                  <a:schemeClr val="tx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1"/>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30000">
                <a:schemeClr val="accent4"/>
              </a:gs>
              <a:gs pos="82000">
                <a:schemeClr val="accent1">
                  <a:alpha val="6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tx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tx2"/>
              </a:gs>
              <a:gs pos="25000">
                <a:schemeClr val="accent4"/>
              </a:gs>
              <a:gs pos="76000">
                <a:schemeClr val="tx2">
                  <a:alpha val="76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nvGrpSpPr>
          <p:cNvPr id="15" name="Group 14">
            <a:extLst>
              <a:ext uri="{FF2B5EF4-FFF2-40B4-BE49-F238E27FC236}">
                <a16:creationId xmlns:a16="http://schemas.microsoft.com/office/drawing/2014/main" id="{624E2BB0-F693-4BF9-A036-48ABE11D0C20}"/>
              </a:ext>
            </a:extLst>
          </p:cNvPr>
          <p:cNvGrpSpPr/>
          <p:nvPr userDrawn="1"/>
        </p:nvGrpSpPr>
        <p:grpSpPr>
          <a:xfrm>
            <a:off x="399891" y="6276315"/>
            <a:ext cx="2749709" cy="447766"/>
            <a:chOff x="609441" y="6221366"/>
            <a:chExt cx="2749709" cy="447766"/>
          </a:xfrm>
        </p:grpSpPr>
        <p:pic>
          <p:nvPicPr>
            <p:cNvPr id="18" name="Picture 17">
              <a:extLst>
                <a:ext uri="{FF2B5EF4-FFF2-40B4-BE49-F238E27FC236}">
                  <a16:creationId xmlns:a16="http://schemas.microsoft.com/office/drawing/2014/main" id="{D46A31E1-CB2C-4EFE-8CD4-AB61C83138AB}"/>
                </a:ext>
              </a:extLst>
            </p:cNvPr>
            <p:cNvPicPr>
              <a:picLocks noChangeAspect="1"/>
            </p:cNvPicPr>
            <p:nvPr userDrawn="1"/>
          </p:nvPicPr>
          <p:blipFill>
            <a:blip r:embed="rId2"/>
            <a:stretch>
              <a:fillRect/>
            </a:stretch>
          </p:blipFill>
          <p:spPr>
            <a:xfrm>
              <a:off x="609441" y="6221366"/>
              <a:ext cx="1515439" cy="447766"/>
            </a:xfrm>
            <a:prstGeom prst="rect">
              <a:avLst/>
            </a:prstGeom>
          </p:spPr>
        </p:pic>
        <p:sp>
          <p:nvSpPr>
            <p:cNvPr id="21" name="Arrow: Right 20">
              <a:extLst>
                <a:ext uri="{FF2B5EF4-FFF2-40B4-BE49-F238E27FC236}">
                  <a16:creationId xmlns:a16="http://schemas.microsoft.com/office/drawing/2014/main" id="{E53F940C-0584-4817-BF80-CCC31D2D11CE}"/>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7" name="TextBox 26">
              <a:extLst>
                <a:ext uri="{FF2B5EF4-FFF2-40B4-BE49-F238E27FC236}">
                  <a16:creationId xmlns:a16="http://schemas.microsoft.com/office/drawing/2014/main" id="{B5FCB62D-CF8A-454E-AB8E-10E9A3AC9E20}"/>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tx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lumMod val="94000"/>
                  <a:lumOff val="6000"/>
                </a:srgbClr>
              </a:gs>
              <a:gs pos="87000">
                <a:srgbClr val="145396">
                  <a:alpha val="60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3000">
                <a:srgbClr val="7F35AB">
                  <a:lumMod val="94000"/>
                  <a:lumOff val="6000"/>
                </a:srgbClr>
              </a:gs>
              <a:gs pos="95000">
                <a:schemeClr val="tx2"/>
              </a:gs>
              <a:gs pos="74000">
                <a:schemeClr val="tx2">
                  <a:alpha val="74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nvGrpSpPr>
          <p:cNvPr id="26" name="Group 25">
            <a:extLst>
              <a:ext uri="{FF2B5EF4-FFF2-40B4-BE49-F238E27FC236}">
                <a16:creationId xmlns:a16="http://schemas.microsoft.com/office/drawing/2014/main" id="{1C7DAD4B-15D5-4DA9-BE64-23E33EF7FF84}"/>
              </a:ext>
            </a:extLst>
          </p:cNvPr>
          <p:cNvGrpSpPr/>
          <p:nvPr userDrawn="1"/>
        </p:nvGrpSpPr>
        <p:grpSpPr>
          <a:xfrm>
            <a:off x="399891" y="6276315"/>
            <a:ext cx="2749709" cy="447766"/>
            <a:chOff x="609441" y="6221366"/>
            <a:chExt cx="2749709" cy="447766"/>
          </a:xfrm>
        </p:grpSpPr>
        <p:pic>
          <p:nvPicPr>
            <p:cNvPr id="27" name="Picture 26">
              <a:extLst>
                <a:ext uri="{FF2B5EF4-FFF2-40B4-BE49-F238E27FC236}">
                  <a16:creationId xmlns:a16="http://schemas.microsoft.com/office/drawing/2014/main" id="{F86E855F-06A9-4172-BE66-B399DF3F8800}"/>
                </a:ext>
              </a:extLst>
            </p:cNvPr>
            <p:cNvPicPr>
              <a:picLocks noChangeAspect="1"/>
            </p:cNvPicPr>
            <p:nvPr userDrawn="1"/>
          </p:nvPicPr>
          <p:blipFill>
            <a:blip r:embed="rId2"/>
            <a:stretch>
              <a:fillRect/>
            </a:stretch>
          </p:blipFill>
          <p:spPr>
            <a:xfrm>
              <a:off x="609441" y="6221366"/>
              <a:ext cx="1515439" cy="447766"/>
            </a:xfrm>
            <a:prstGeom prst="rect">
              <a:avLst/>
            </a:prstGeom>
          </p:spPr>
        </p:pic>
        <p:sp>
          <p:nvSpPr>
            <p:cNvPr id="28" name="Arrow: Right 27">
              <a:extLst>
                <a:ext uri="{FF2B5EF4-FFF2-40B4-BE49-F238E27FC236}">
                  <a16:creationId xmlns:a16="http://schemas.microsoft.com/office/drawing/2014/main" id="{E321B6AA-7B7E-488A-89CE-A2315CDA84B9}"/>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TextBox 28">
              <a:extLst>
                <a:ext uri="{FF2B5EF4-FFF2-40B4-BE49-F238E27FC236}">
                  <a16:creationId xmlns:a16="http://schemas.microsoft.com/office/drawing/2014/main" id="{E0860AC3-3ABD-4881-A7C8-4435D9FAE908}"/>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tx2"/>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tx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rgbClr val="057AC2">
                  <a:alpha val="63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tx2">
                  <a:alpha val="75000"/>
                </a:schemeClr>
              </a:gs>
              <a:gs pos="100000">
                <a:schemeClr val="tx2"/>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tx2"/>
                </a:solidFill>
              </a:rPr>
              <a:t>If yes, you are good to go!</a:t>
            </a:r>
          </a:p>
          <a:p>
            <a:pPr>
              <a:lnSpc>
                <a:spcPct val="130000"/>
              </a:lnSpc>
            </a:pPr>
            <a:r>
              <a:rPr lang="en-US" sz="1800" dirty="0">
                <a:solidFill>
                  <a:schemeClr val="tx2"/>
                </a:solidFill>
              </a:rPr>
              <a:t>If the answer is no, you do not have the Metropolis font installed.</a:t>
            </a:r>
          </a:p>
          <a:p>
            <a:pPr>
              <a:lnSpc>
                <a:spcPct val="130000"/>
              </a:lnSpc>
            </a:pPr>
            <a:endParaRPr lang="en-US" sz="1800" dirty="0">
              <a:solidFill>
                <a:schemeClr val="tx2"/>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tx2"/>
                </a:solidFill>
                <a:hlinkClick r:id="rId2">
                  <a:extLst>
                    <a:ext uri="{A12FA001-AC4F-418D-AE19-62706E023703}">
                      <ahyp:hlinkClr xmlns:ahyp="http://schemas.microsoft.com/office/drawing/2018/hyperlinkcolor" val="tx"/>
                    </a:ext>
                  </a:extLst>
                </a:hlinkClick>
              </a:rPr>
              <a:t>Click here</a:t>
            </a:r>
            <a:r>
              <a:rPr lang="en-US" sz="1800" dirty="0">
                <a:solidFill>
                  <a:schemeClr val="tx2"/>
                </a:solidFill>
              </a:rPr>
              <a:t> to download the font</a:t>
            </a:r>
            <a:r>
              <a:rPr lang="en-US" sz="1800" baseline="0" dirty="0">
                <a:solidFill>
                  <a:schemeClr val="tx2"/>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tx2"/>
                </a:solidFill>
              </a:rPr>
              <a:t>Log in with SSO and select the Brand Assets tab in Brand Central</a:t>
            </a:r>
          </a:p>
          <a:p>
            <a:pPr>
              <a:lnSpc>
                <a:spcPct val="130000"/>
              </a:lnSpc>
            </a:pPr>
            <a:r>
              <a:rPr lang="en-US" sz="1800" dirty="0">
                <a:solidFill>
                  <a:schemeClr val="tx2"/>
                </a:solidFill>
              </a:rPr>
              <a:t>Need more information on how to install fonts? </a:t>
            </a:r>
            <a:br>
              <a:rPr lang="en-US" sz="1800" dirty="0">
                <a:solidFill>
                  <a:schemeClr val="tx2"/>
                </a:solidFill>
              </a:rPr>
            </a:br>
            <a:r>
              <a:rPr lang="en-US" sz="1800" dirty="0">
                <a:solidFill>
                  <a:schemeClr val="tx2"/>
                </a:solidFill>
              </a:rPr>
              <a:t>Refer to the quick-start section in the template guidelines or contact Oasis.</a:t>
            </a:r>
          </a:p>
          <a:p>
            <a:pPr>
              <a:lnSpc>
                <a:spcPct val="130000"/>
              </a:lnSpc>
            </a:pPr>
            <a:r>
              <a:rPr lang="en-US" sz="1800" dirty="0">
                <a:solidFill>
                  <a:schemeClr val="tx2"/>
                </a:solidFill>
              </a:rPr>
              <a:t> </a:t>
            </a:r>
            <a:endParaRPr lang="en-US" sz="3200" dirty="0">
              <a:solidFill>
                <a:schemeClr val="tx2"/>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tx2"/>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a:solidFill>
            <a:schemeClr val="tx2"/>
          </a:solidFill>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28CE79D-3AD7-4C1D-9C94-48BC03C4DA77}"/>
              </a:ext>
            </a:extLst>
          </p:cNvPr>
          <p:cNvSpPr>
            <a:spLocks noGrp="1"/>
          </p:cNvSpPr>
          <p:nvPr>
            <p:ph type="title" hasCustomPrompt="1"/>
          </p:nvPr>
        </p:nvSpPr>
        <p:spPr/>
        <p:txBody>
          <a:bodyPr/>
          <a:lstStyle>
            <a:lvl1pPr>
              <a:defRPr/>
            </a:lvl1pPr>
          </a:lstStyle>
          <a:p>
            <a:r>
              <a:rPr lang="en-US" dirty="0"/>
              <a:t>Metropolis Font Check</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436B98E7-F839-4D45-8A51-CD2E271F354A}"/>
              </a:ext>
            </a:extLst>
          </p:cNvPr>
          <p:cNvGrpSpPr/>
          <p:nvPr userDrawn="1"/>
        </p:nvGrpSpPr>
        <p:grpSpPr bwMode="gray">
          <a:xfrm>
            <a:off x="0" y="0"/>
            <a:ext cx="12188826" cy="6858004"/>
            <a:chOff x="0" y="-4"/>
            <a:chExt cx="12188826" cy="6858004"/>
          </a:xfrm>
        </p:grpSpPr>
        <p:grpSp>
          <p:nvGrpSpPr>
            <p:cNvPr id="59" name="Group 58">
              <a:extLst>
                <a:ext uri="{FF2B5EF4-FFF2-40B4-BE49-F238E27FC236}">
                  <a16:creationId xmlns:a16="http://schemas.microsoft.com/office/drawing/2014/main" id="{A35D2590-FD4C-44CF-9EC5-48539C88D819}"/>
                </a:ext>
              </a:extLst>
            </p:cNvPr>
            <p:cNvGrpSpPr/>
            <p:nvPr/>
          </p:nvGrpSpPr>
          <p:grpSpPr bwMode="gray">
            <a:xfrm>
              <a:off x="609441" y="1600198"/>
              <a:ext cx="10055941" cy="4580469"/>
              <a:chOff x="609441" y="1600198"/>
              <a:chExt cx="10055941" cy="4580469"/>
            </a:xfrm>
          </p:grpSpPr>
          <p:sp>
            <p:nvSpPr>
              <p:cNvPr id="164" name="Rectangle 163">
                <a:extLst>
                  <a:ext uri="{FF2B5EF4-FFF2-40B4-BE49-F238E27FC236}">
                    <a16:creationId xmlns:a16="http://schemas.microsoft.com/office/drawing/2014/main" id="{5917BD5D-F21A-41D0-9E2E-252F19FDCD4A}"/>
                  </a:ext>
                </a:extLst>
              </p:cNvPr>
              <p:cNvSpPr/>
              <p:nvPr/>
            </p:nvSpPr>
            <p:spPr bwMode="gray">
              <a:xfrm>
                <a:off x="609441" y="1600199"/>
                <a:ext cx="914203"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5" name="Rectangle 164">
                <a:extLst>
                  <a:ext uri="{FF2B5EF4-FFF2-40B4-BE49-F238E27FC236}">
                    <a16:creationId xmlns:a16="http://schemas.microsoft.com/office/drawing/2014/main" id="{1668498C-B078-45B9-B500-0784D4C36D7B}"/>
                  </a:ext>
                </a:extLst>
              </p:cNvPr>
              <p:cNvSpPr/>
              <p:nvPr/>
            </p:nvSpPr>
            <p:spPr bwMode="gray">
              <a:xfrm>
                <a:off x="2436448" y="1600198"/>
                <a:ext cx="915282"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6" name="Rectangle 165">
                <a:extLst>
                  <a:ext uri="{FF2B5EF4-FFF2-40B4-BE49-F238E27FC236}">
                    <a16:creationId xmlns:a16="http://schemas.microsoft.com/office/drawing/2014/main" id="{0B2EC2BA-CD61-481B-97B4-7C7C93B8CFE3}"/>
                  </a:ext>
                </a:extLst>
              </p:cNvPr>
              <p:cNvSpPr/>
              <p:nvPr/>
            </p:nvSpPr>
            <p:spPr bwMode="gray">
              <a:xfrm>
                <a:off x="4263453" y="1600198"/>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7" name="Rectangle 166">
                <a:extLst>
                  <a:ext uri="{FF2B5EF4-FFF2-40B4-BE49-F238E27FC236}">
                    <a16:creationId xmlns:a16="http://schemas.microsoft.com/office/drawing/2014/main" id="{43B39DDA-77DA-4E5A-92AF-787B393F7E26}"/>
                  </a:ext>
                </a:extLst>
              </p:cNvPr>
              <p:cNvSpPr/>
              <p:nvPr/>
            </p:nvSpPr>
            <p:spPr bwMode="gray">
              <a:xfrm>
                <a:off x="6090459" y="1600198"/>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8" name="Rectangle 167">
                <a:extLst>
                  <a:ext uri="{FF2B5EF4-FFF2-40B4-BE49-F238E27FC236}">
                    <a16:creationId xmlns:a16="http://schemas.microsoft.com/office/drawing/2014/main" id="{95046305-8D65-42C5-978D-DB6BBB79F42A}"/>
                  </a:ext>
                </a:extLst>
              </p:cNvPr>
              <p:cNvSpPr/>
              <p:nvPr/>
            </p:nvSpPr>
            <p:spPr bwMode="gray">
              <a:xfrm>
                <a:off x="7921943" y="1600198"/>
                <a:ext cx="916431"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9" name="Rectangle 168">
                <a:extLst>
                  <a:ext uri="{FF2B5EF4-FFF2-40B4-BE49-F238E27FC236}">
                    <a16:creationId xmlns:a16="http://schemas.microsoft.com/office/drawing/2014/main" id="{0FD4CAA0-B7B3-4712-AFCC-D5D332526C90}"/>
                  </a:ext>
                </a:extLst>
              </p:cNvPr>
              <p:cNvSpPr/>
              <p:nvPr/>
            </p:nvSpPr>
            <p:spPr bwMode="gray">
              <a:xfrm>
                <a:off x="9750028" y="1600198"/>
                <a:ext cx="915354"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16" name="Group 115">
              <a:extLst>
                <a:ext uri="{FF2B5EF4-FFF2-40B4-BE49-F238E27FC236}">
                  <a16:creationId xmlns:a16="http://schemas.microsoft.com/office/drawing/2014/main" id="{BE6A2DD9-2B57-4A6D-BD56-5FD8E2227E9C}"/>
                </a:ext>
              </a:extLst>
            </p:cNvPr>
            <p:cNvGrpSpPr/>
            <p:nvPr userDrawn="1"/>
          </p:nvGrpSpPr>
          <p:grpSpPr bwMode="gray">
            <a:xfrm>
              <a:off x="0" y="-4"/>
              <a:ext cx="12188826" cy="6858004"/>
              <a:chOff x="0" y="-4"/>
              <a:chExt cx="12188826" cy="6858004"/>
            </a:xfrm>
          </p:grpSpPr>
          <p:grpSp>
            <p:nvGrpSpPr>
              <p:cNvPr id="117" name="Group 116">
                <a:extLst>
                  <a:ext uri="{FF2B5EF4-FFF2-40B4-BE49-F238E27FC236}">
                    <a16:creationId xmlns:a16="http://schemas.microsoft.com/office/drawing/2014/main" id="{43CD2D26-67BD-4C38-8A38-403494DFDD3E}"/>
                  </a:ext>
                </a:extLst>
              </p:cNvPr>
              <p:cNvGrpSpPr/>
              <p:nvPr>
                <p:custDataLst>
                  <p:tags r:id="rId1"/>
                </p:custDataLst>
              </p:nvPr>
            </p:nvGrpSpPr>
            <p:grpSpPr bwMode="gray">
              <a:xfrm>
                <a:off x="0" y="-4"/>
                <a:ext cx="12188826" cy="6858004"/>
                <a:chOff x="0" y="1"/>
                <a:chExt cx="12188826" cy="6858004"/>
              </a:xfrm>
            </p:grpSpPr>
            <p:grpSp>
              <p:nvGrpSpPr>
                <p:cNvPr id="119" name="Group 118">
                  <a:extLst>
                    <a:ext uri="{FF2B5EF4-FFF2-40B4-BE49-F238E27FC236}">
                      <a16:creationId xmlns:a16="http://schemas.microsoft.com/office/drawing/2014/main" id="{98941615-1FFD-4541-AF79-6B7AD6EEF264}"/>
                    </a:ext>
                  </a:extLst>
                </p:cNvPr>
                <p:cNvGrpSpPr/>
                <p:nvPr/>
              </p:nvGrpSpPr>
              <p:grpSpPr bwMode="gray">
                <a:xfrm>
                  <a:off x="609601" y="2684"/>
                  <a:ext cx="10962504" cy="6855315"/>
                  <a:chOff x="0" y="0"/>
                  <a:chExt cx="10962504" cy="6858000"/>
                </a:xfrm>
              </p:grpSpPr>
              <p:cxnSp>
                <p:nvCxnSpPr>
                  <p:cNvPr id="139" name="Straight Connector 138">
                    <a:extLst>
                      <a:ext uri="{FF2B5EF4-FFF2-40B4-BE49-F238E27FC236}">
                        <a16:creationId xmlns:a16="http://schemas.microsoft.com/office/drawing/2014/main" id="{EA5ACD8A-8C13-4854-A467-BD53C4D42C13}"/>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9AEA69-7EC7-4E07-AE1D-88F8EEF92C9E}"/>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9E1D967-6730-4825-B44D-218C320875DF}"/>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5A09B43-D534-427C-A599-07C7082284DF}"/>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B548968-0E6F-464C-BFE9-790765F55A48}"/>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EE7B671-2D20-47F2-A970-BA1372AC9576}"/>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5F84414-975A-44CA-8467-6D97E4551652}"/>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8BD6F24-08BA-43D5-9BA6-5F6BD781478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47DB008-E567-47E9-87D3-86B40F14F7B7}"/>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B53F1A6-C1AA-4A38-85B0-D417DA1992AD}"/>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2A6FC0D-D597-4CBE-BD09-56DAEAAC407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672F65-5C29-4C9C-B430-5D51086E8F83}"/>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A0F9110-F621-4C87-AB75-FEA44FFFC3FD}"/>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138AE61-D0CB-4AFC-9E1B-7B31BC70172F}"/>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77913E5-1FE0-43CC-BDA3-44D13BDCA6EC}"/>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AC6F12A-CEF3-48C7-BF4E-4D5F677C8720}"/>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AE16C37-5178-44C1-9DF1-0B7D3D982018}"/>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D4E6EB7-7750-4D96-8853-D96888198E27}"/>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7FB4D6-7BCD-4DA0-B1DC-FE299CCAFB1C}"/>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68CC68C-61AA-4F81-9537-71FCBBDF380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258EFF3-541C-4094-912F-6A9C7767781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2240E72-F879-49C8-A73E-7B4A8BE0416C}"/>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8BF2C8F-3151-420F-91A2-0654F2B63F9F}"/>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BC35EC9-C9F7-4927-8DF2-4AC85B285B34}"/>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1311A6B-43EB-4354-A8DF-F08D46D6F9E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EC455430-5868-40B9-A151-453A5FC3CD55}"/>
                    </a:ext>
                  </a:extLst>
                </p:cNvPr>
                <p:cNvGrpSpPr/>
                <p:nvPr/>
              </p:nvGrpSpPr>
              <p:grpSpPr bwMode="gray">
                <a:xfrm>
                  <a:off x="0" y="1"/>
                  <a:ext cx="12188826" cy="6858004"/>
                  <a:chOff x="0" y="1"/>
                  <a:chExt cx="12188826" cy="6858004"/>
                </a:xfrm>
              </p:grpSpPr>
              <p:cxnSp>
                <p:nvCxnSpPr>
                  <p:cNvPr id="121" name="Straight Connector 120">
                    <a:extLst>
                      <a:ext uri="{FF2B5EF4-FFF2-40B4-BE49-F238E27FC236}">
                        <a16:creationId xmlns:a16="http://schemas.microsoft.com/office/drawing/2014/main" id="{CE65D944-5E8F-4400-A6FF-57EE640E6C49}"/>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784E610-84B4-4B69-9846-DA2BFEA2247F}"/>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CFFB5-F289-45EC-A54F-F0FA22885EA7}"/>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DA1B4AB-4CAF-4C57-B5EC-BBE999E2217D}"/>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DEF34D8-768A-47DE-AC36-ABB8F2040047}"/>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3FAB56-39AF-4088-AEF5-D84843FA15A1}"/>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7B8A0C7-0E67-4310-921C-24875C1FA114}"/>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414352A-0CCF-42AB-B055-5C2C3CD4BB49}"/>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CE5C43F-9FF0-4844-ACE0-998109E8168B}"/>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3D08CE5-3344-4529-B25C-09D786F8E90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EBEC20-F5AF-4601-8717-90A50ADCE2DF}"/>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46D234-3741-4F53-9A16-82775232C923}"/>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E01556A-D066-4E7B-A06B-49B37378AE87}"/>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0F960C-78C0-415C-8677-430DA3C36869}"/>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962327A-5806-42F8-883D-F3975A33247A}"/>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7F93326-CC1E-42D6-8C96-AC0FD643215F}"/>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10B9AF-CF8E-4B6B-8F0F-DC7A0DDC49BF}"/>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EED49C1-8CCF-4261-A783-ADB5727D4DD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18" name="TextBox 117">
                <a:extLst>
                  <a:ext uri="{FF2B5EF4-FFF2-40B4-BE49-F238E27FC236}">
                    <a16:creationId xmlns:a16="http://schemas.microsoft.com/office/drawing/2014/main" id="{781CA73E-83A1-4AD6-8315-DCC783CCC00B}"/>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505" y="1600201"/>
            <a:ext cx="7548618" cy="4572000"/>
          </a:xfrm>
        </p:spPr>
        <p:txBody>
          <a:bodyPr/>
          <a:lstStyle>
            <a:lvl1pPr marL="342900" indent="-342900" rtl="0">
              <a:lnSpc>
                <a:spcPct val="115000"/>
              </a:lnSpc>
              <a:spcBef>
                <a:spcPts val="0"/>
              </a:spcBef>
              <a:buClr>
                <a:srgbClr val="000000"/>
              </a:buClr>
              <a:buSzPct val="64705"/>
              <a:buFont typeface="Arial" panose="020B0604020202020204" pitchFamily="34" charset="0"/>
              <a:buChar char="•"/>
              <a:defRPr/>
            </a:lvl1pPr>
            <a:lvl2pPr>
              <a:spcBef>
                <a:spcPts val="300"/>
              </a:spcBef>
              <a:defRPr/>
            </a:lvl2pPr>
            <a:lvl5pPr>
              <a:defRPr/>
            </a:lvl5pPr>
            <a:lvl6pPr>
              <a:defRPr/>
            </a:lvl6pPr>
          </a:lstStyle>
          <a:p>
            <a:pPr marL="0" lvl="0" indent="-69850" rtl="0">
              <a:lnSpc>
                <a:spcPct val="115000"/>
              </a:lnSpc>
              <a:spcBef>
                <a:spcPts val="0"/>
              </a:spcBef>
              <a:buClr>
                <a:srgbClr val="000000"/>
              </a:buClr>
              <a:buSzPct val="61111"/>
              <a:buFont typeface="Arial"/>
              <a:buNone/>
            </a:pPr>
            <a:endParaRPr lang="en-US" sz="2000" dirty="0"/>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dirty="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hasCustomPrompt="1"/>
          </p:nvPr>
        </p:nvSpPr>
        <p:spPr>
          <a:xfrm>
            <a:off x="579809" y="412751"/>
            <a:ext cx="11001004" cy="384048"/>
          </a:xfrm>
        </p:spPr>
        <p:txBody>
          <a:bodyPr wrap="none"/>
          <a:lstStyle>
            <a:lvl1pPr>
              <a:defRPr/>
            </a:lvl1pPr>
          </a:lstStyle>
          <a:p>
            <a:r>
              <a:rPr lang="en-US" dirty="0"/>
              <a:t>What is Kubernetes</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7198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30000">
                <a:schemeClr val="accent4"/>
              </a:gs>
              <a:gs pos="82000">
                <a:schemeClr val="accent1">
                  <a:alpha val="6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tx2"/>
              </a:gs>
              <a:gs pos="25000">
                <a:schemeClr val="accent4"/>
              </a:gs>
              <a:gs pos="76000">
                <a:schemeClr val="tx2">
                  <a:alpha val="76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16" name="Group 15">
            <a:extLst>
              <a:ext uri="{FF2B5EF4-FFF2-40B4-BE49-F238E27FC236}">
                <a16:creationId xmlns:a16="http://schemas.microsoft.com/office/drawing/2014/main" id="{F203C0CE-F4C2-4993-BC57-37132F055155}"/>
              </a:ext>
            </a:extLst>
          </p:cNvPr>
          <p:cNvGrpSpPr/>
          <p:nvPr userDrawn="1"/>
        </p:nvGrpSpPr>
        <p:grpSpPr>
          <a:xfrm>
            <a:off x="399891" y="6276315"/>
            <a:ext cx="2749709" cy="447766"/>
            <a:chOff x="609441" y="6221366"/>
            <a:chExt cx="2749709" cy="447766"/>
          </a:xfrm>
        </p:grpSpPr>
        <p:pic>
          <p:nvPicPr>
            <p:cNvPr id="26" name="Picture 25">
              <a:extLst>
                <a:ext uri="{FF2B5EF4-FFF2-40B4-BE49-F238E27FC236}">
                  <a16:creationId xmlns:a16="http://schemas.microsoft.com/office/drawing/2014/main" id="{37DF10B9-0880-4E1F-82E0-E06CB74D608E}"/>
                </a:ext>
              </a:extLst>
            </p:cNvPr>
            <p:cNvPicPr>
              <a:picLocks noChangeAspect="1"/>
            </p:cNvPicPr>
            <p:nvPr userDrawn="1"/>
          </p:nvPicPr>
          <p:blipFill>
            <a:blip r:embed="rId2"/>
            <a:stretch>
              <a:fillRect/>
            </a:stretch>
          </p:blipFill>
          <p:spPr>
            <a:xfrm>
              <a:off x="609441" y="6221366"/>
              <a:ext cx="1515439" cy="447766"/>
            </a:xfrm>
            <a:prstGeom prst="rect">
              <a:avLst/>
            </a:prstGeom>
          </p:spPr>
        </p:pic>
        <p:sp>
          <p:nvSpPr>
            <p:cNvPr id="27" name="Arrow: Right 26">
              <a:extLst>
                <a:ext uri="{FF2B5EF4-FFF2-40B4-BE49-F238E27FC236}">
                  <a16:creationId xmlns:a16="http://schemas.microsoft.com/office/drawing/2014/main" id="{A43ED5B6-B5E6-4FEA-B67B-C4336CEE85BF}"/>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TextBox 27">
              <a:extLst>
                <a:ext uri="{FF2B5EF4-FFF2-40B4-BE49-F238E27FC236}">
                  <a16:creationId xmlns:a16="http://schemas.microsoft.com/office/drawing/2014/main" id="{2F768150-EDEB-4D89-96BD-8F6878303210}"/>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lumMod val="94000"/>
                  <a:lumOff val="6000"/>
                </a:srgbClr>
              </a:gs>
              <a:gs pos="87000">
                <a:srgbClr val="145396">
                  <a:alpha val="60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3000">
                <a:srgbClr val="7F35AB">
                  <a:lumMod val="94000"/>
                  <a:lumOff val="6000"/>
                </a:srgbClr>
              </a:gs>
              <a:gs pos="95000">
                <a:schemeClr val="tx2"/>
              </a:gs>
              <a:gs pos="74000">
                <a:schemeClr val="tx2">
                  <a:alpha val="7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16" name="Group 15">
            <a:extLst>
              <a:ext uri="{FF2B5EF4-FFF2-40B4-BE49-F238E27FC236}">
                <a16:creationId xmlns:a16="http://schemas.microsoft.com/office/drawing/2014/main" id="{9F198E9E-16AF-41F4-A29C-ADCFD900C109}"/>
              </a:ext>
            </a:extLst>
          </p:cNvPr>
          <p:cNvGrpSpPr/>
          <p:nvPr userDrawn="1"/>
        </p:nvGrpSpPr>
        <p:grpSpPr>
          <a:xfrm>
            <a:off x="399891" y="6276315"/>
            <a:ext cx="2749709" cy="447766"/>
            <a:chOff x="609441" y="6221366"/>
            <a:chExt cx="2749709" cy="447766"/>
          </a:xfrm>
        </p:grpSpPr>
        <p:pic>
          <p:nvPicPr>
            <p:cNvPr id="26" name="Picture 25">
              <a:extLst>
                <a:ext uri="{FF2B5EF4-FFF2-40B4-BE49-F238E27FC236}">
                  <a16:creationId xmlns:a16="http://schemas.microsoft.com/office/drawing/2014/main" id="{B612CDB0-3204-4B3E-AB2E-F963276F078A}"/>
                </a:ext>
              </a:extLst>
            </p:cNvPr>
            <p:cNvPicPr>
              <a:picLocks noChangeAspect="1"/>
            </p:cNvPicPr>
            <p:nvPr userDrawn="1"/>
          </p:nvPicPr>
          <p:blipFill>
            <a:blip r:embed="rId2"/>
            <a:stretch>
              <a:fillRect/>
            </a:stretch>
          </p:blipFill>
          <p:spPr>
            <a:xfrm>
              <a:off x="609441" y="6221366"/>
              <a:ext cx="1515439" cy="447766"/>
            </a:xfrm>
            <a:prstGeom prst="rect">
              <a:avLst/>
            </a:prstGeom>
          </p:spPr>
        </p:pic>
        <p:sp>
          <p:nvSpPr>
            <p:cNvPr id="27" name="Arrow: Right 26">
              <a:extLst>
                <a:ext uri="{FF2B5EF4-FFF2-40B4-BE49-F238E27FC236}">
                  <a16:creationId xmlns:a16="http://schemas.microsoft.com/office/drawing/2014/main" id="{2FB1B61C-14C8-4B2C-A15A-C9290418C94D}"/>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TextBox 27">
              <a:extLst>
                <a:ext uri="{FF2B5EF4-FFF2-40B4-BE49-F238E27FC236}">
                  <a16:creationId xmlns:a16="http://schemas.microsoft.com/office/drawing/2014/main" id="{21B93D3C-7301-4FD3-A826-F470C4DFAB0B}"/>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rgbClr val="057AC2">
                  <a:alpha val="63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tx2">
                  <a:alpha val="75000"/>
                </a:schemeClr>
              </a:gs>
              <a:gs pos="100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16" name="Group 15">
            <a:extLst>
              <a:ext uri="{FF2B5EF4-FFF2-40B4-BE49-F238E27FC236}">
                <a16:creationId xmlns:a16="http://schemas.microsoft.com/office/drawing/2014/main" id="{97255D69-43F2-44A2-BC43-7FD40D399A5D}"/>
              </a:ext>
            </a:extLst>
          </p:cNvPr>
          <p:cNvGrpSpPr/>
          <p:nvPr userDrawn="1"/>
        </p:nvGrpSpPr>
        <p:grpSpPr>
          <a:xfrm>
            <a:off x="399891" y="6276315"/>
            <a:ext cx="2749709" cy="447766"/>
            <a:chOff x="609441" y="6221366"/>
            <a:chExt cx="2749709" cy="447766"/>
          </a:xfrm>
        </p:grpSpPr>
        <p:pic>
          <p:nvPicPr>
            <p:cNvPr id="26" name="Picture 25">
              <a:extLst>
                <a:ext uri="{FF2B5EF4-FFF2-40B4-BE49-F238E27FC236}">
                  <a16:creationId xmlns:a16="http://schemas.microsoft.com/office/drawing/2014/main" id="{F76D07E7-83DF-4CBD-B2F5-7B7704FB4484}"/>
                </a:ext>
              </a:extLst>
            </p:cNvPr>
            <p:cNvPicPr>
              <a:picLocks noChangeAspect="1"/>
            </p:cNvPicPr>
            <p:nvPr userDrawn="1"/>
          </p:nvPicPr>
          <p:blipFill>
            <a:blip r:embed="rId2"/>
            <a:stretch>
              <a:fillRect/>
            </a:stretch>
          </p:blipFill>
          <p:spPr>
            <a:xfrm>
              <a:off x="609441" y="6221366"/>
              <a:ext cx="1515439" cy="447766"/>
            </a:xfrm>
            <a:prstGeom prst="rect">
              <a:avLst/>
            </a:prstGeom>
          </p:spPr>
        </p:pic>
        <p:sp>
          <p:nvSpPr>
            <p:cNvPr id="27" name="Arrow: Right 26">
              <a:extLst>
                <a:ext uri="{FF2B5EF4-FFF2-40B4-BE49-F238E27FC236}">
                  <a16:creationId xmlns:a16="http://schemas.microsoft.com/office/drawing/2014/main" id="{5AE925C4-0C70-4345-9139-321F9BA03D6A}"/>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TextBox 27">
              <a:extLst>
                <a:ext uri="{FF2B5EF4-FFF2-40B4-BE49-F238E27FC236}">
                  <a16:creationId xmlns:a16="http://schemas.microsoft.com/office/drawing/2014/main" id="{7669D0E4-4734-4901-BE5E-BD4224C22A9B}"/>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779AAFF-4863-41EA-9251-AE90AB043916}"/>
              </a:ext>
            </a:extLst>
          </p:cNvPr>
          <p:cNvGrpSpPr/>
          <p:nvPr userDrawn="1"/>
        </p:nvGrpSpPr>
        <p:grpSpPr>
          <a:xfrm>
            <a:off x="-1" y="-1"/>
            <a:ext cx="12194540" cy="6876456"/>
            <a:chOff x="-1" y="-1"/>
            <a:chExt cx="12194540" cy="6876456"/>
          </a:xfrm>
          <a:gradFill>
            <a:gsLst>
              <a:gs pos="22000">
                <a:schemeClr val="bg1"/>
              </a:gs>
              <a:gs pos="100000">
                <a:srgbClr val="0D66AC">
                  <a:lumMod val="86000"/>
                </a:srgbClr>
              </a:gs>
            </a:gsLst>
            <a:lin ang="8400000" scaled="0"/>
          </a:gradFill>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6"/>
              <a:ext cx="3251263" cy="3253579"/>
            </a:xfrm>
            <a:prstGeom prst="triangle">
              <a:avLst>
                <a:gd name="adj" fmla="val 10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30" name="Group 29">
            <a:extLst>
              <a:ext uri="{FF2B5EF4-FFF2-40B4-BE49-F238E27FC236}">
                <a16:creationId xmlns:a16="http://schemas.microsoft.com/office/drawing/2014/main" id="{9801B2EE-F226-490A-82E5-295131B4EA95}"/>
              </a:ext>
            </a:extLst>
          </p:cNvPr>
          <p:cNvGrpSpPr/>
          <p:nvPr userDrawn="1"/>
        </p:nvGrpSpPr>
        <p:grpSpPr>
          <a:xfrm>
            <a:off x="399891" y="6276315"/>
            <a:ext cx="2749709" cy="447766"/>
            <a:chOff x="609441" y="6221366"/>
            <a:chExt cx="2749709" cy="447766"/>
          </a:xfrm>
        </p:grpSpPr>
        <p:pic>
          <p:nvPicPr>
            <p:cNvPr id="31" name="Picture 30">
              <a:extLst>
                <a:ext uri="{FF2B5EF4-FFF2-40B4-BE49-F238E27FC236}">
                  <a16:creationId xmlns:a16="http://schemas.microsoft.com/office/drawing/2014/main" id="{96AD3BAF-DB1E-4DD9-88A3-6A1C1F188E6A}"/>
                </a:ext>
              </a:extLst>
            </p:cNvPr>
            <p:cNvPicPr>
              <a:picLocks noChangeAspect="1"/>
            </p:cNvPicPr>
            <p:nvPr userDrawn="1"/>
          </p:nvPicPr>
          <p:blipFill>
            <a:blip r:embed="rId3"/>
            <a:stretch>
              <a:fillRect/>
            </a:stretch>
          </p:blipFill>
          <p:spPr>
            <a:xfrm>
              <a:off x="609441" y="6221366"/>
              <a:ext cx="1515439" cy="447766"/>
            </a:xfrm>
            <a:prstGeom prst="rect">
              <a:avLst/>
            </a:prstGeom>
          </p:spPr>
        </p:pic>
        <p:sp>
          <p:nvSpPr>
            <p:cNvPr id="32" name="Arrow: Right 31">
              <a:extLst>
                <a:ext uri="{FF2B5EF4-FFF2-40B4-BE49-F238E27FC236}">
                  <a16:creationId xmlns:a16="http://schemas.microsoft.com/office/drawing/2014/main" id="{7AC543C9-27EF-4078-8F69-EC10D08FE346}"/>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 name="TextBox 32">
              <a:extLst>
                <a:ext uri="{FF2B5EF4-FFF2-40B4-BE49-F238E27FC236}">
                  <a16:creationId xmlns:a16="http://schemas.microsoft.com/office/drawing/2014/main" id="{1DEB789B-7269-467B-98A4-476C259BDCB9}"/>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C07CCB-5B7E-4580-A30B-270D2C88A6AE}"/>
              </a:ext>
            </a:extLst>
          </p:cNvPr>
          <p:cNvGrpSpPr/>
          <p:nvPr userDrawn="1"/>
        </p:nvGrpSpPr>
        <p:grpSpPr>
          <a:xfrm>
            <a:off x="-1" y="-1"/>
            <a:ext cx="12194540" cy="6876456"/>
            <a:chOff x="-1" y="-1"/>
            <a:chExt cx="12194540" cy="6876456"/>
          </a:xfrm>
          <a:gradFill>
            <a:gsLst>
              <a:gs pos="22000">
                <a:schemeClr val="bg1"/>
              </a:gs>
              <a:gs pos="100000">
                <a:srgbClr val="0D66AC">
                  <a:lumMod val="86000"/>
                </a:srgbClr>
              </a:gs>
            </a:gsLst>
            <a:lin ang="8400000" scaled="0"/>
          </a:gradFill>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6"/>
              <a:ext cx="3251263" cy="3253579"/>
            </a:xfrm>
            <a:prstGeom prst="triangle">
              <a:avLst>
                <a:gd name="adj" fmla="val 10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Tree>
    <p:extLst>
      <p:ext uri="{BB962C8B-B14F-4D97-AF65-F5344CB8AC3E}">
        <p14:creationId xmlns:p14="http://schemas.microsoft.com/office/powerpoint/2010/main" val="401389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image" Target="../media/image3.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2" name="Group 11">
            <a:extLst>
              <a:ext uri="{FF2B5EF4-FFF2-40B4-BE49-F238E27FC236}">
                <a16:creationId xmlns:a16="http://schemas.microsoft.com/office/drawing/2014/main" id="{CA5EAAD4-BDB3-454F-9E51-8184E261255A}"/>
              </a:ext>
            </a:extLst>
          </p:cNvPr>
          <p:cNvGrpSpPr/>
          <p:nvPr userDrawn="1"/>
        </p:nvGrpSpPr>
        <p:grpSpPr>
          <a:xfrm>
            <a:off x="399891" y="6276315"/>
            <a:ext cx="2749709" cy="447766"/>
            <a:chOff x="609441" y="6221366"/>
            <a:chExt cx="2749709" cy="447766"/>
          </a:xfrm>
        </p:grpSpPr>
        <p:pic>
          <p:nvPicPr>
            <p:cNvPr id="8" name="Picture 7">
              <a:extLst>
                <a:ext uri="{FF2B5EF4-FFF2-40B4-BE49-F238E27FC236}">
                  <a16:creationId xmlns:a16="http://schemas.microsoft.com/office/drawing/2014/main" id="{3B575764-782B-40C8-9773-2FD6CBAEC9EC}"/>
                </a:ext>
              </a:extLst>
            </p:cNvPr>
            <p:cNvPicPr>
              <a:picLocks noChangeAspect="1"/>
            </p:cNvPicPr>
            <p:nvPr userDrawn="1"/>
          </p:nvPicPr>
          <p:blipFill>
            <a:blip r:embed="rId51"/>
            <a:stretch>
              <a:fillRect/>
            </a:stretch>
          </p:blipFill>
          <p:spPr>
            <a:xfrm>
              <a:off x="609441" y="6221366"/>
              <a:ext cx="1515439" cy="447766"/>
            </a:xfrm>
            <a:prstGeom prst="rect">
              <a:avLst/>
            </a:prstGeom>
          </p:spPr>
        </p:pic>
        <p:sp>
          <p:nvSpPr>
            <p:cNvPr id="11" name="Arrow: Right 10">
              <a:extLst>
                <a:ext uri="{FF2B5EF4-FFF2-40B4-BE49-F238E27FC236}">
                  <a16:creationId xmlns:a16="http://schemas.microsoft.com/office/drawing/2014/main" id="{DA0EEAB8-57A0-4E53-A8A5-A88450FB1060}"/>
                </a:ext>
              </a:extLst>
            </p:cNvPr>
            <p:cNvSpPr/>
            <p:nvPr userDrawn="1"/>
          </p:nvSpPr>
          <p:spPr>
            <a:xfrm>
              <a:off x="2165350" y="6332441"/>
              <a:ext cx="1193800" cy="335059"/>
            </a:xfrm>
            <a:prstGeom prst="rightArrow">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F4657574-DCB1-4A91-9411-292AAE21A25F}"/>
                </a:ext>
              </a:extLst>
            </p:cNvPr>
            <p:cNvSpPr txBox="1"/>
            <p:nvPr userDrawn="1"/>
          </p:nvSpPr>
          <p:spPr bwMode="white">
            <a:xfrm flipH="1">
              <a:off x="2263486" y="6406625"/>
              <a:ext cx="822614"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Hackathon 2019</a:t>
              </a:r>
            </a:p>
          </p:txBody>
        </p:sp>
      </p:gr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9" r:id="rId11"/>
    <p:sldLayoutId id="2147483990" r:id="rId12"/>
    <p:sldLayoutId id="2147483991" r:id="rId13"/>
    <p:sldLayoutId id="2147483992" r:id="rId14"/>
    <p:sldLayoutId id="2147483993" r:id="rId15"/>
    <p:sldLayoutId id="2147483994"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5" r:id="rId26"/>
    <p:sldLayoutId id="2147483966" r:id="rId27"/>
    <p:sldLayoutId id="2147483967" r:id="rId28"/>
    <p:sldLayoutId id="2147483968" r:id="rId29"/>
    <p:sldLayoutId id="2147483969" r:id="rId30"/>
    <p:sldLayoutId id="2147483970" r:id="rId31"/>
    <p:sldLayoutId id="2147483971" r:id="rId32"/>
    <p:sldLayoutId id="2147483972" r:id="rId33"/>
    <p:sldLayoutId id="2147483973" r:id="rId34"/>
    <p:sldLayoutId id="2147483974" r:id="rId35"/>
    <p:sldLayoutId id="2147483975" r:id="rId36"/>
    <p:sldLayoutId id="2147483976" r:id="rId37"/>
    <p:sldLayoutId id="2147483977" r:id="rId38"/>
    <p:sldLayoutId id="2147483978" r:id="rId39"/>
    <p:sldLayoutId id="2147483979" r:id="rId40"/>
    <p:sldLayoutId id="2147483980" r:id="rId41"/>
    <p:sldLayoutId id="2147483981" r:id="rId42"/>
    <p:sldLayoutId id="2147483982" r:id="rId43"/>
    <p:sldLayoutId id="2147483983" r:id="rId44"/>
    <p:sldLayoutId id="2147483984" r:id="rId45"/>
    <p:sldLayoutId id="2147483985" r:id="rId46"/>
    <p:sldLayoutId id="2147483995"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7.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helm/charts/tree/master/stable/rocketchat" TargetMode="External"/><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www.synopsys.com/blogs/software-security/rocket-chat-privately-hosted-chat-services/" TargetMode="External"/><Relationship Id="rId7" Type="http://schemas.openxmlformats.org/officeDocument/2006/relationships/image" Target="../media/image52.jpg"/><Relationship Id="rId2" Type="http://schemas.openxmlformats.org/officeDocument/2006/relationships/notesSlide" Target="../notesSlides/notesSlide17.xml"/><Relationship Id="rId1" Type="http://schemas.openxmlformats.org/officeDocument/2006/relationships/slideLayout" Target="../slideLayouts/slideLayout47.xml"/><Relationship Id="rId6" Type="http://schemas.openxmlformats.org/officeDocument/2006/relationships/hyperlink" Target="https://en.wikipedia.org/wiki/MongoDB" TargetMode="External"/><Relationship Id="rId5" Type="http://schemas.openxmlformats.org/officeDocument/2006/relationships/hyperlink" Target="https://en.wikipedia.org/wiki/Meteor_(web_framework)" TargetMode="External"/><Relationship Id="rId4" Type="http://schemas.openxmlformats.org/officeDocument/2006/relationships/hyperlink" Target="https://github.com/RocketChat/Rocket.Cha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87C2-B40C-4682-B10A-590FCF7D07E9}"/>
              </a:ext>
            </a:extLst>
          </p:cNvPr>
          <p:cNvSpPr>
            <a:spLocks noGrp="1"/>
          </p:cNvSpPr>
          <p:nvPr>
            <p:ph type="title"/>
          </p:nvPr>
        </p:nvSpPr>
        <p:spPr>
          <a:xfrm>
            <a:off x="6592948" y="1096433"/>
            <a:ext cx="4996403" cy="1720585"/>
          </a:xfrm>
        </p:spPr>
        <p:txBody>
          <a:bodyPr/>
          <a:lstStyle/>
          <a:p>
            <a:r>
              <a:rPr lang="en-US" dirty="0"/>
              <a:t>Introduction to Containers Cloud</a:t>
            </a:r>
            <a:br>
              <a:rPr lang="en-US" dirty="0"/>
            </a:br>
            <a:r>
              <a:rPr lang="en-US" dirty="0"/>
              <a:t>Kubernetes</a:t>
            </a:r>
          </a:p>
        </p:txBody>
      </p:sp>
      <p:sp>
        <p:nvSpPr>
          <p:cNvPr id="3" name="Subtitle 2">
            <a:extLst>
              <a:ext uri="{FF2B5EF4-FFF2-40B4-BE49-F238E27FC236}">
                <a16:creationId xmlns:a16="http://schemas.microsoft.com/office/drawing/2014/main" id="{A6E58F69-1732-4F3B-9A8C-29E2E67255EC}"/>
              </a:ext>
            </a:extLst>
          </p:cNvPr>
          <p:cNvSpPr>
            <a:spLocks noGrp="1"/>
          </p:cNvSpPr>
          <p:nvPr>
            <p:ph type="subTitle" idx="10"/>
          </p:nvPr>
        </p:nvSpPr>
        <p:spPr/>
        <p:txBody>
          <a:bodyPr/>
          <a:lstStyle/>
          <a:p>
            <a:r>
              <a:rPr lang="en-US" dirty="0"/>
              <a:t>Whitney High Hackathon</a:t>
            </a:r>
          </a:p>
        </p:txBody>
      </p:sp>
      <p:sp>
        <p:nvSpPr>
          <p:cNvPr id="4" name="Text Placeholder 3">
            <a:extLst>
              <a:ext uri="{FF2B5EF4-FFF2-40B4-BE49-F238E27FC236}">
                <a16:creationId xmlns:a16="http://schemas.microsoft.com/office/drawing/2014/main" id="{220A4BE2-40F9-4296-B9D4-3950740E7F61}"/>
              </a:ext>
            </a:extLst>
          </p:cNvPr>
          <p:cNvSpPr>
            <a:spLocks noGrp="1"/>
          </p:cNvSpPr>
          <p:nvPr>
            <p:ph type="body" sz="quarter" idx="11"/>
          </p:nvPr>
        </p:nvSpPr>
        <p:spPr/>
        <p:txBody>
          <a:bodyPr/>
          <a:lstStyle/>
          <a:p>
            <a:r>
              <a:rPr lang="en-US" dirty="0"/>
              <a:t>Steven Wong</a:t>
            </a:r>
          </a:p>
        </p:txBody>
      </p:sp>
      <p:sp>
        <p:nvSpPr>
          <p:cNvPr id="5" name="Text Placeholder 4">
            <a:extLst>
              <a:ext uri="{FF2B5EF4-FFF2-40B4-BE49-F238E27FC236}">
                <a16:creationId xmlns:a16="http://schemas.microsoft.com/office/drawing/2014/main" id="{52EEC29A-B712-4728-AA31-598AC8064465}"/>
              </a:ext>
            </a:extLst>
          </p:cNvPr>
          <p:cNvSpPr>
            <a:spLocks noGrp="1"/>
          </p:cNvSpPr>
          <p:nvPr>
            <p:ph type="body" sz="quarter" idx="12"/>
          </p:nvPr>
        </p:nvSpPr>
        <p:spPr/>
        <p:txBody>
          <a:bodyPr/>
          <a:lstStyle/>
          <a:p>
            <a:r>
              <a:rPr lang="en-US" dirty="0"/>
              <a:t>Engineer, VMware</a:t>
            </a:r>
          </a:p>
        </p:txBody>
      </p:sp>
      <p:sp>
        <p:nvSpPr>
          <p:cNvPr id="6" name="Text Placeholder 5">
            <a:extLst>
              <a:ext uri="{FF2B5EF4-FFF2-40B4-BE49-F238E27FC236}">
                <a16:creationId xmlns:a16="http://schemas.microsoft.com/office/drawing/2014/main" id="{88E00F3C-806C-440A-AE9F-58B08FB56410}"/>
              </a:ext>
            </a:extLst>
          </p:cNvPr>
          <p:cNvSpPr>
            <a:spLocks noGrp="1"/>
          </p:cNvSpPr>
          <p:nvPr>
            <p:ph type="body" sz="quarter" idx="13"/>
          </p:nvPr>
        </p:nvSpPr>
        <p:spPr/>
        <p:txBody>
          <a:bodyPr/>
          <a:lstStyle/>
          <a:p>
            <a:r>
              <a:rPr lang="en-US" dirty="0"/>
              <a:t>February 2019</a:t>
            </a:r>
          </a:p>
        </p:txBody>
      </p:sp>
    </p:spTree>
    <p:extLst>
      <p:ext uri="{BB962C8B-B14F-4D97-AF65-F5344CB8AC3E}">
        <p14:creationId xmlns:p14="http://schemas.microsoft.com/office/powerpoint/2010/main" val="280323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57921F-4C94-4417-960E-17A0553AE8D2}"/>
              </a:ext>
            </a:extLst>
          </p:cNvPr>
          <p:cNvSpPr>
            <a:spLocks noGrp="1"/>
          </p:cNvSpPr>
          <p:nvPr>
            <p:ph sz="quarter" idx="14"/>
          </p:nvPr>
        </p:nvSpPr>
        <p:spPr/>
        <p:txBody>
          <a:bodyPr/>
          <a:lstStyle/>
          <a:p>
            <a:r>
              <a:rPr lang="en-US" dirty="0"/>
              <a:t>Start up faster</a:t>
            </a:r>
          </a:p>
          <a:p>
            <a:r>
              <a:rPr lang="en-US" dirty="0"/>
              <a:t>Are portable (unless you build them stupidly) – run them in a cloud or on your own computer. Run them on different types of computers.</a:t>
            </a:r>
          </a:p>
          <a:p>
            <a:r>
              <a:rPr lang="en-US" dirty="0"/>
              <a:t>Code is easily shareable, re-usable, publicly published if you desire. </a:t>
            </a:r>
          </a:p>
          <a:p>
            <a:r>
              <a:rPr lang="en-US" dirty="0"/>
              <a:t>Are useful for microservice architectures (building some thing big with small modular replaceable building blocks)</a:t>
            </a:r>
          </a:p>
          <a:p>
            <a:r>
              <a:rPr lang="en-US" dirty="0"/>
              <a:t>Are useful for building very large services that can deploy parallel instances of execution to meet demand peaks</a:t>
            </a:r>
          </a:p>
          <a:p>
            <a:r>
              <a:rPr lang="en-US" dirty="0"/>
              <a:t>Less work for you. Huge numbers of pre-packaged useful open source components are already published. For many popular open source projects, the container packaged form is the most tested and fully supported way to use it.</a:t>
            </a:r>
          </a:p>
        </p:txBody>
      </p:sp>
      <p:sp>
        <p:nvSpPr>
          <p:cNvPr id="3" name="Subtitle 2">
            <a:extLst>
              <a:ext uri="{FF2B5EF4-FFF2-40B4-BE49-F238E27FC236}">
                <a16:creationId xmlns:a16="http://schemas.microsoft.com/office/drawing/2014/main" id="{3730F63F-582E-44E3-AE54-AEB0410E85D5}"/>
              </a:ext>
            </a:extLst>
          </p:cNvPr>
          <p:cNvSpPr>
            <a:spLocks noGrp="1"/>
          </p:cNvSpPr>
          <p:nvPr>
            <p:ph type="subTitle" idx="10"/>
          </p:nvPr>
        </p:nvSpPr>
        <p:spPr/>
        <p:txBody>
          <a:bodyPr/>
          <a:lstStyle/>
          <a:p>
            <a:r>
              <a:rPr lang="en-US" dirty="0"/>
              <a:t>Compared to running code directly on hardware or in virtual machines</a:t>
            </a:r>
          </a:p>
        </p:txBody>
      </p:sp>
      <p:sp>
        <p:nvSpPr>
          <p:cNvPr id="4" name="Title 3">
            <a:extLst>
              <a:ext uri="{FF2B5EF4-FFF2-40B4-BE49-F238E27FC236}">
                <a16:creationId xmlns:a16="http://schemas.microsoft.com/office/drawing/2014/main" id="{4F4984DE-4DE8-4706-8C8B-B4B63F941D38}"/>
              </a:ext>
            </a:extLst>
          </p:cNvPr>
          <p:cNvSpPr>
            <a:spLocks noGrp="1"/>
          </p:cNvSpPr>
          <p:nvPr>
            <p:ph type="title"/>
          </p:nvPr>
        </p:nvSpPr>
        <p:spPr/>
        <p:txBody>
          <a:bodyPr/>
          <a:lstStyle/>
          <a:p>
            <a:r>
              <a:rPr lang="en-US" dirty="0"/>
              <a:t>Container advantages</a:t>
            </a:r>
          </a:p>
        </p:txBody>
      </p:sp>
    </p:spTree>
    <p:extLst>
      <p:ext uri="{BB962C8B-B14F-4D97-AF65-F5344CB8AC3E}">
        <p14:creationId xmlns:p14="http://schemas.microsoft.com/office/powerpoint/2010/main" val="255141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solidFill>
                  <a:schemeClr val="accent6">
                    <a:lumMod val="60000"/>
                    <a:lumOff val="40000"/>
                  </a:schemeClr>
                </a:solidFill>
              </a:rPr>
              <a:t>are they really revolutionary?</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Containers</a:t>
            </a:r>
          </a:p>
        </p:txBody>
      </p:sp>
      <p:sp>
        <p:nvSpPr>
          <p:cNvPr id="6" name="TextBox 5">
            <a:extLst>
              <a:ext uri="{FF2B5EF4-FFF2-40B4-BE49-F238E27FC236}">
                <a16:creationId xmlns:a16="http://schemas.microsoft.com/office/drawing/2014/main" id="{7EB945A5-093A-470A-95ED-11AC826703CC}"/>
              </a:ext>
            </a:extLst>
          </p:cNvPr>
          <p:cNvSpPr txBox="1"/>
          <p:nvPr/>
        </p:nvSpPr>
        <p:spPr>
          <a:xfrm>
            <a:off x="-7574" y="3251200"/>
            <a:ext cx="12188825"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Sometimes a great thing needs a second great thing?</a:t>
            </a:r>
          </a:p>
        </p:txBody>
      </p:sp>
      <p:sp>
        <p:nvSpPr>
          <p:cNvPr id="7" name="TextBox 6">
            <a:extLst>
              <a:ext uri="{FF2B5EF4-FFF2-40B4-BE49-F238E27FC236}">
                <a16:creationId xmlns:a16="http://schemas.microsoft.com/office/drawing/2014/main" id="{5E9B21AF-C445-4EC3-B2FA-EF1A81351BE7}"/>
              </a:ext>
            </a:extLst>
          </p:cNvPr>
          <p:cNvSpPr txBox="1"/>
          <p:nvPr/>
        </p:nvSpPr>
        <p:spPr>
          <a:xfrm>
            <a:off x="7727950" y="6704112"/>
            <a:ext cx="3905250" cy="153888"/>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by Riccardo Annandale on </a:t>
            </a:r>
            <a:r>
              <a:rPr lang="en-US" sz="1000" dirty="0" err="1">
                <a:latin typeface="Quicksand Light" panose="00000400000000000000" pitchFamily="2" charset="0"/>
              </a:rPr>
              <a:t>Unsplash</a:t>
            </a:r>
            <a:endParaRPr lang="en-US" sz="1000" dirty="0">
              <a:latin typeface="Quicksand Light" panose="00000400000000000000" pitchFamily="2" charset="0"/>
            </a:endParaRPr>
          </a:p>
        </p:txBody>
      </p:sp>
    </p:spTree>
    <p:extLst>
      <p:ext uri="{BB962C8B-B14F-4D97-AF65-F5344CB8AC3E}">
        <p14:creationId xmlns:p14="http://schemas.microsoft.com/office/powerpoint/2010/main" val="245705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solidFill>
                  <a:schemeClr val="bg1">
                    <a:lumMod val="90000"/>
                    <a:lumOff val="10000"/>
                  </a:schemeClr>
                </a:solidFill>
              </a:rPr>
              <a:t>Franklin Institute Awards ceremony</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solidFill>
                  <a:schemeClr val="bg1"/>
                </a:solidFill>
              </a:rPr>
              <a:t>Thomas Edison</a:t>
            </a:r>
          </a:p>
        </p:txBody>
      </p:sp>
      <p:sp>
        <p:nvSpPr>
          <p:cNvPr id="6" name="TextBox 5">
            <a:extLst>
              <a:ext uri="{FF2B5EF4-FFF2-40B4-BE49-F238E27FC236}">
                <a16:creationId xmlns:a16="http://schemas.microsoft.com/office/drawing/2014/main" id="{7EB945A5-093A-470A-95ED-11AC826703CC}"/>
              </a:ext>
            </a:extLst>
          </p:cNvPr>
          <p:cNvSpPr txBox="1"/>
          <p:nvPr/>
        </p:nvSpPr>
        <p:spPr>
          <a:xfrm>
            <a:off x="-7574" y="3251200"/>
            <a:ext cx="12188825"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Samuel </a:t>
            </a:r>
            <a:r>
              <a:rPr lang="en-US" sz="2800" dirty="0" err="1">
                <a:latin typeface="Quicksand Light" panose="00000400000000000000" pitchFamily="2" charset="0"/>
              </a:rPr>
              <a:t>Insull</a:t>
            </a:r>
            <a:r>
              <a:rPr lang="en-US" sz="2800" dirty="0">
                <a:latin typeface="Quicksand Light" panose="00000400000000000000" pitchFamily="2" charset="0"/>
              </a:rPr>
              <a:t> and the history of the electric utility</a:t>
            </a:r>
          </a:p>
        </p:txBody>
      </p:sp>
      <p:sp>
        <p:nvSpPr>
          <p:cNvPr id="7" name="TextBox 6">
            <a:extLst>
              <a:ext uri="{FF2B5EF4-FFF2-40B4-BE49-F238E27FC236}">
                <a16:creationId xmlns:a16="http://schemas.microsoft.com/office/drawing/2014/main" id="{5E9B21AF-C445-4EC3-B2FA-EF1A81351BE7}"/>
              </a:ext>
            </a:extLst>
          </p:cNvPr>
          <p:cNvSpPr txBox="1"/>
          <p:nvPr/>
        </p:nvSpPr>
        <p:spPr>
          <a:xfrm>
            <a:off x="7727950" y="6704112"/>
            <a:ext cx="3905250" cy="153888"/>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Public Domain Library of Congress </a:t>
            </a:r>
            <a:r>
              <a:rPr lang="en-US" sz="1000" dirty="0" err="1">
                <a:latin typeface="Quicksand Light" panose="00000400000000000000" pitchFamily="2" charset="0"/>
              </a:rPr>
              <a:t>ggbain</a:t>
            </a:r>
            <a:r>
              <a:rPr lang="en-US" sz="1000" dirty="0">
                <a:latin typeface="Quicksand Light" panose="00000400000000000000" pitchFamily="2" charset="0"/>
              </a:rPr>
              <a:t> 19159</a:t>
            </a:r>
          </a:p>
        </p:txBody>
      </p:sp>
    </p:spTree>
    <p:extLst>
      <p:ext uri="{BB962C8B-B14F-4D97-AF65-F5344CB8AC3E}">
        <p14:creationId xmlns:p14="http://schemas.microsoft.com/office/powerpoint/2010/main" val="323837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a:xfrm>
            <a:off x="231765" y="419675"/>
            <a:ext cx="10987947" cy="247743"/>
          </a:xfrm>
        </p:spPr>
        <p:txBody>
          <a:bodyPr/>
          <a:lstStyle/>
          <a:p>
            <a:r>
              <a:rPr lang="en-US" dirty="0">
                <a:solidFill>
                  <a:schemeClr val="tx2"/>
                </a:solidFill>
              </a:rPr>
              <a:t>Can you spot the horse?</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a:xfrm>
            <a:off x="61455" y="38675"/>
            <a:ext cx="11001004" cy="381000"/>
          </a:xfrm>
        </p:spPr>
        <p:txBody>
          <a:bodyPr/>
          <a:lstStyle/>
          <a:p>
            <a:r>
              <a:rPr lang="en-US" dirty="0"/>
              <a:t>How fast can things change?</a:t>
            </a:r>
          </a:p>
        </p:txBody>
      </p:sp>
      <p:sp>
        <p:nvSpPr>
          <p:cNvPr id="6" name="TextBox 5">
            <a:extLst>
              <a:ext uri="{FF2B5EF4-FFF2-40B4-BE49-F238E27FC236}">
                <a16:creationId xmlns:a16="http://schemas.microsoft.com/office/drawing/2014/main" id="{7EB945A5-093A-470A-95ED-11AC826703CC}"/>
              </a:ext>
            </a:extLst>
          </p:cNvPr>
          <p:cNvSpPr txBox="1"/>
          <p:nvPr/>
        </p:nvSpPr>
        <p:spPr>
          <a:xfrm>
            <a:off x="-7574" y="3251200"/>
            <a:ext cx="12188825"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New York City - 1900</a:t>
            </a:r>
          </a:p>
        </p:txBody>
      </p:sp>
      <p:sp>
        <p:nvSpPr>
          <p:cNvPr id="5" name="TextBox 4">
            <a:extLst>
              <a:ext uri="{FF2B5EF4-FFF2-40B4-BE49-F238E27FC236}">
                <a16:creationId xmlns:a16="http://schemas.microsoft.com/office/drawing/2014/main" id="{963CCAA9-6583-4D65-9EBC-30C68C0DC4AE}"/>
              </a:ext>
            </a:extLst>
          </p:cNvPr>
          <p:cNvSpPr txBox="1"/>
          <p:nvPr/>
        </p:nvSpPr>
        <p:spPr>
          <a:xfrm>
            <a:off x="7727950" y="6704112"/>
            <a:ext cx="3905250" cy="153888"/>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US National archives</a:t>
            </a:r>
          </a:p>
        </p:txBody>
      </p:sp>
    </p:spTree>
    <p:extLst>
      <p:ext uri="{BB962C8B-B14F-4D97-AF65-F5344CB8AC3E}">
        <p14:creationId xmlns:p14="http://schemas.microsoft.com/office/powerpoint/2010/main" val="387103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solidFill>
                  <a:schemeClr val="accent6">
                    <a:lumMod val="60000"/>
                    <a:lumOff val="40000"/>
                  </a:schemeClr>
                </a:solidFill>
              </a:rPr>
              <a:t>Spot the horse</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13 years later</a:t>
            </a:r>
          </a:p>
        </p:txBody>
      </p:sp>
      <p:sp>
        <p:nvSpPr>
          <p:cNvPr id="6" name="TextBox 5">
            <a:extLst>
              <a:ext uri="{FF2B5EF4-FFF2-40B4-BE49-F238E27FC236}">
                <a16:creationId xmlns:a16="http://schemas.microsoft.com/office/drawing/2014/main" id="{7EB945A5-093A-470A-95ED-11AC826703CC}"/>
              </a:ext>
            </a:extLst>
          </p:cNvPr>
          <p:cNvSpPr txBox="1"/>
          <p:nvPr/>
        </p:nvSpPr>
        <p:spPr>
          <a:xfrm>
            <a:off x="-7574" y="3251200"/>
            <a:ext cx="12188825"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New York City - 1913</a:t>
            </a:r>
          </a:p>
        </p:txBody>
      </p:sp>
      <p:sp>
        <p:nvSpPr>
          <p:cNvPr id="5" name="TextBox 4">
            <a:extLst>
              <a:ext uri="{FF2B5EF4-FFF2-40B4-BE49-F238E27FC236}">
                <a16:creationId xmlns:a16="http://schemas.microsoft.com/office/drawing/2014/main" id="{963CCAA9-6583-4D65-9EBC-30C68C0DC4AE}"/>
              </a:ext>
            </a:extLst>
          </p:cNvPr>
          <p:cNvSpPr txBox="1"/>
          <p:nvPr/>
        </p:nvSpPr>
        <p:spPr>
          <a:xfrm>
            <a:off x="7727950" y="6704112"/>
            <a:ext cx="3905250" cy="153888"/>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by Charly W. Karl CC BY-ND 2.0 on </a:t>
            </a:r>
            <a:r>
              <a:rPr lang="en-US" sz="1000" dirty="0" err="1">
                <a:latin typeface="Quicksand Light" panose="00000400000000000000" pitchFamily="2" charset="0"/>
              </a:rPr>
              <a:t>flickr</a:t>
            </a:r>
            <a:endParaRPr lang="en-US" sz="1000" dirty="0">
              <a:latin typeface="Quicksand Light" panose="00000400000000000000" pitchFamily="2" charset="0"/>
            </a:endParaRPr>
          </a:p>
        </p:txBody>
      </p:sp>
    </p:spTree>
    <p:extLst>
      <p:ext uri="{BB962C8B-B14F-4D97-AF65-F5344CB8AC3E}">
        <p14:creationId xmlns:p14="http://schemas.microsoft.com/office/powerpoint/2010/main" val="379882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48E526C8-704B-4B4F-BC8A-EC9DABCBA358}"/>
              </a:ext>
            </a:extLst>
          </p:cNvPr>
          <p:cNvPicPr>
            <a:picLocks noGrp="1" noChangeAspect="1"/>
          </p:cNvPicPr>
          <p:nvPr>
            <p:ph sz="quarter" idx="14"/>
          </p:nvPr>
        </p:nvPicPr>
        <p:blipFill>
          <a:blip r:embed="rId2"/>
          <a:stretch>
            <a:fillRect/>
          </a:stretch>
        </p:blipFill>
        <p:spPr>
          <a:xfrm>
            <a:off x="579809" y="1573566"/>
            <a:ext cx="5577319" cy="3455634"/>
          </a:xfrm>
        </p:spPr>
      </p:pic>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Containers use is growing rapidly</a:t>
            </a:r>
          </a:p>
        </p:txBody>
      </p:sp>
      <p:pic>
        <p:nvPicPr>
          <p:cNvPr id="8" name="Picture 7" descr="A screenshot of a cell phone&#10;&#10;Description automatically generated">
            <a:extLst>
              <a:ext uri="{FF2B5EF4-FFF2-40B4-BE49-F238E27FC236}">
                <a16:creationId xmlns:a16="http://schemas.microsoft.com/office/drawing/2014/main" id="{3565C114-3D82-4033-8A90-12F4EE95F0EC}"/>
              </a:ext>
            </a:extLst>
          </p:cNvPr>
          <p:cNvPicPr>
            <a:picLocks noChangeAspect="1"/>
          </p:cNvPicPr>
          <p:nvPr/>
        </p:nvPicPr>
        <p:blipFill>
          <a:blip r:embed="rId3"/>
          <a:stretch>
            <a:fillRect/>
          </a:stretch>
        </p:blipFill>
        <p:spPr>
          <a:xfrm>
            <a:off x="6371951" y="2901043"/>
            <a:ext cx="5538178" cy="3287486"/>
          </a:xfrm>
          <a:prstGeom prst="rect">
            <a:avLst/>
          </a:prstGeom>
        </p:spPr>
      </p:pic>
    </p:spTree>
    <p:extLst>
      <p:ext uri="{BB962C8B-B14F-4D97-AF65-F5344CB8AC3E}">
        <p14:creationId xmlns:p14="http://schemas.microsoft.com/office/powerpoint/2010/main" val="405566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a:xfrm>
            <a:off x="7575" y="456555"/>
            <a:ext cx="12181250" cy="428724"/>
          </a:xfrm>
        </p:spPr>
        <p:txBody>
          <a:bodyPr/>
          <a:lstStyle/>
          <a:p>
            <a:r>
              <a:rPr lang="en-US" dirty="0">
                <a:solidFill>
                  <a:schemeClr val="accent6">
                    <a:lumMod val="60000"/>
                    <a:lumOff val="40000"/>
                  </a:schemeClr>
                </a:solidFill>
              </a:rPr>
              <a:t>Data generated is growing rapidly each year, and people want notifications and answers quicker</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a:xfrm>
            <a:off x="0" y="0"/>
            <a:ext cx="12188825" cy="381000"/>
          </a:xfrm>
        </p:spPr>
        <p:txBody>
          <a:bodyPr/>
          <a:lstStyle/>
          <a:p>
            <a:r>
              <a:rPr lang="en-US" dirty="0"/>
              <a:t>The nature of information demand is changing</a:t>
            </a:r>
          </a:p>
        </p:txBody>
      </p:sp>
      <p:sp>
        <p:nvSpPr>
          <p:cNvPr id="6" name="TextBox 5">
            <a:extLst>
              <a:ext uri="{FF2B5EF4-FFF2-40B4-BE49-F238E27FC236}">
                <a16:creationId xmlns:a16="http://schemas.microsoft.com/office/drawing/2014/main" id="{7EB945A5-093A-470A-95ED-11AC826703CC}"/>
              </a:ext>
            </a:extLst>
          </p:cNvPr>
          <p:cNvSpPr txBox="1"/>
          <p:nvPr/>
        </p:nvSpPr>
        <p:spPr>
          <a:xfrm>
            <a:off x="-7574" y="3251200"/>
            <a:ext cx="12188825" cy="1800493"/>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i="1" dirty="0">
                <a:solidFill>
                  <a:schemeClr val="tx2"/>
                </a:solidFill>
                <a:latin typeface="Arial"/>
                <a:ea typeface="Arial"/>
                <a:cs typeface="Arial"/>
                <a:sym typeface="Arial"/>
              </a:rPr>
              <a:t>“Most decisions should probably be made with somewhere around 70% of the information you wish you had. If you wait for 90%, in most cases, you’re probably being slow.”  Jeff Bezos</a:t>
            </a:r>
            <a:endParaRPr lang="en-US" sz="2800" dirty="0">
              <a:solidFill>
                <a:schemeClr val="tx2"/>
              </a:solidFill>
              <a:latin typeface="Arial"/>
              <a:ea typeface="Arial"/>
              <a:cs typeface="Arial"/>
              <a:sym typeface="Arial"/>
            </a:endParaRPr>
          </a:p>
          <a:p>
            <a:pPr algn="ctr">
              <a:spcAft>
                <a:spcPts val="600"/>
              </a:spcAft>
            </a:pPr>
            <a:endParaRPr lang="en-US" sz="2800" dirty="0">
              <a:latin typeface="Quicksand Light" panose="00000400000000000000" pitchFamily="2" charset="0"/>
            </a:endParaRPr>
          </a:p>
        </p:txBody>
      </p:sp>
      <p:sp>
        <p:nvSpPr>
          <p:cNvPr id="7" name="TextBox 6">
            <a:extLst>
              <a:ext uri="{FF2B5EF4-FFF2-40B4-BE49-F238E27FC236}">
                <a16:creationId xmlns:a16="http://schemas.microsoft.com/office/drawing/2014/main" id="{5E9B21AF-C445-4EC3-B2FA-EF1A81351BE7}"/>
              </a:ext>
            </a:extLst>
          </p:cNvPr>
          <p:cNvSpPr txBox="1"/>
          <p:nvPr/>
        </p:nvSpPr>
        <p:spPr>
          <a:xfrm>
            <a:off x="7727950" y="6704112"/>
            <a:ext cx="3905250" cy="153888"/>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by Riccardo Annandale on </a:t>
            </a:r>
            <a:r>
              <a:rPr lang="en-US" sz="1000" dirty="0" err="1">
                <a:latin typeface="Quicksand Light" panose="00000400000000000000" pitchFamily="2" charset="0"/>
              </a:rPr>
              <a:t>Unsplash</a:t>
            </a:r>
            <a:endParaRPr lang="en-US" sz="1000" dirty="0">
              <a:latin typeface="Quicksand Light" panose="00000400000000000000" pitchFamily="2" charset="0"/>
            </a:endParaRPr>
          </a:p>
        </p:txBody>
      </p:sp>
    </p:spTree>
    <p:extLst>
      <p:ext uri="{BB962C8B-B14F-4D97-AF65-F5344CB8AC3E}">
        <p14:creationId xmlns:p14="http://schemas.microsoft.com/office/powerpoint/2010/main" val="252302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solidFill>
                  <a:schemeClr val="accent6">
                    <a:lumMod val="60000"/>
                    <a:lumOff val="40000"/>
                  </a:schemeClr>
                </a:solidFill>
              </a:rPr>
              <a:t>Dreamliner</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Boeing 787</a:t>
            </a:r>
          </a:p>
        </p:txBody>
      </p:sp>
      <p:sp>
        <p:nvSpPr>
          <p:cNvPr id="6" name="TextBox 5">
            <a:extLst>
              <a:ext uri="{FF2B5EF4-FFF2-40B4-BE49-F238E27FC236}">
                <a16:creationId xmlns:a16="http://schemas.microsoft.com/office/drawing/2014/main" id="{7EB945A5-093A-470A-95ED-11AC826703CC}"/>
              </a:ext>
            </a:extLst>
          </p:cNvPr>
          <p:cNvSpPr txBox="1"/>
          <p:nvPr/>
        </p:nvSpPr>
        <p:spPr>
          <a:xfrm>
            <a:off x="-7574" y="3251200"/>
            <a:ext cx="12188825"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Imagine having this in the 1800’s?</a:t>
            </a:r>
          </a:p>
        </p:txBody>
      </p:sp>
      <p:sp>
        <p:nvSpPr>
          <p:cNvPr id="5" name="TextBox 4">
            <a:extLst>
              <a:ext uri="{FF2B5EF4-FFF2-40B4-BE49-F238E27FC236}">
                <a16:creationId xmlns:a16="http://schemas.microsoft.com/office/drawing/2014/main" id="{963CCAA9-6583-4D65-9EBC-30C68C0DC4AE}"/>
              </a:ext>
            </a:extLst>
          </p:cNvPr>
          <p:cNvSpPr txBox="1"/>
          <p:nvPr/>
        </p:nvSpPr>
        <p:spPr>
          <a:xfrm>
            <a:off x="7727950" y="6704112"/>
            <a:ext cx="3905250" cy="153888"/>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by Charly W. Karl CC BY-ND 2.0 on </a:t>
            </a:r>
            <a:r>
              <a:rPr lang="en-US" sz="1000" dirty="0" err="1">
                <a:latin typeface="Quicksand Light" panose="00000400000000000000" pitchFamily="2" charset="0"/>
              </a:rPr>
              <a:t>flickr</a:t>
            </a:r>
            <a:endParaRPr lang="en-US" sz="1000" dirty="0">
              <a:latin typeface="Quicksand Light" panose="00000400000000000000" pitchFamily="2" charset="0"/>
            </a:endParaRPr>
          </a:p>
        </p:txBody>
      </p:sp>
    </p:spTree>
    <p:extLst>
      <p:ext uri="{BB962C8B-B14F-4D97-AF65-F5344CB8AC3E}">
        <p14:creationId xmlns:p14="http://schemas.microsoft.com/office/powerpoint/2010/main" val="189330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Containers </a:t>
            </a:r>
          </a:p>
        </p:txBody>
      </p:sp>
      <p:sp>
        <p:nvSpPr>
          <p:cNvPr id="6" name="TextBox 5">
            <a:extLst>
              <a:ext uri="{FF2B5EF4-FFF2-40B4-BE49-F238E27FC236}">
                <a16:creationId xmlns:a16="http://schemas.microsoft.com/office/drawing/2014/main" id="{7EB945A5-093A-470A-95ED-11AC826703CC}"/>
              </a:ext>
            </a:extLst>
          </p:cNvPr>
          <p:cNvSpPr txBox="1"/>
          <p:nvPr/>
        </p:nvSpPr>
        <p:spPr>
          <a:xfrm>
            <a:off x="-7574" y="3251200"/>
            <a:ext cx="12188825"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What if you need more than one, a lot more than one?</a:t>
            </a:r>
          </a:p>
        </p:txBody>
      </p:sp>
      <p:sp>
        <p:nvSpPr>
          <p:cNvPr id="5" name="TextBox 4">
            <a:extLst>
              <a:ext uri="{FF2B5EF4-FFF2-40B4-BE49-F238E27FC236}">
                <a16:creationId xmlns:a16="http://schemas.microsoft.com/office/drawing/2014/main" id="{AD482C30-285A-44BC-8416-EA0B4AFFAF5F}"/>
              </a:ext>
            </a:extLst>
          </p:cNvPr>
          <p:cNvSpPr txBox="1"/>
          <p:nvPr/>
        </p:nvSpPr>
        <p:spPr>
          <a:xfrm>
            <a:off x="7727950" y="6704112"/>
            <a:ext cx="3905250" cy="153888"/>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by </a:t>
            </a:r>
            <a:r>
              <a:rPr lang="en-US" sz="1000" dirty="0" err="1">
                <a:latin typeface="Quicksand Light" panose="00000400000000000000" pitchFamily="2" charset="0"/>
              </a:rPr>
              <a:t>chuttersnap</a:t>
            </a:r>
            <a:r>
              <a:rPr lang="en-US" sz="1000" dirty="0">
                <a:latin typeface="Quicksand Light" panose="00000400000000000000" pitchFamily="2" charset="0"/>
              </a:rPr>
              <a:t> on </a:t>
            </a:r>
            <a:r>
              <a:rPr lang="en-US" sz="1000" dirty="0" err="1">
                <a:latin typeface="Quicksand Light" panose="00000400000000000000" pitchFamily="2" charset="0"/>
              </a:rPr>
              <a:t>Unsplash</a:t>
            </a:r>
            <a:endParaRPr lang="en-US" sz="1000" dirty="0">
              <a:latin typeface="Quicksand Light" panose="00000400000000000000" pitchFamily="2" charset="0"/>
            </a:endParaRPr>
          </a:p>
        </p:txBody>
      </p:sp>
    </p:spTree>
    <p:extLst>
      <p:ext uri="{BB962C8B-B14F-4D97-AF65-F5344CB8AC3E}">
        <p14:creationId xmlns:p14="http://schemas.microsoft.com/office/powerpoint/2010/main" val="119349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What do you need to deliver consistent service </a:t>
            </a:r>
          </a:p>
        </p:txBody>
      </p:sp>
      <p:sp>
        <p:nvSpPr>
          <p:cNvPr id="6" name="TextBox 5">
            <a:extLst>
              <a:ext uri="{FF2B5EF4-FFF2-40B4-BE49-F238E27FC236}">
                <a16:creationId xmlns:a16="http://schemas.microsoft.com/office/drawing/2014/main" id="{7EB945A5-093A-470A-95ED-11AC826703CC}"/>
              </a:ext>
            </a:extLst>
          </p:cNvPr>
          <p:cNvSpPr txBox="1"/>
          <p:nvPr/>
        </p:nvSpPr>
        <p:spPr>
          <a:xfrm>
            <a:off x="341677" y="1295400"/>
            <a:ext cx="3093674"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Health Monitoring</a:t>
            </a:r>
          </a:p>
        </p:txBody>
      </p:sp>
      <p:sp>
        <p:nvSpPr>
          <p:cNvPr id="5" name="TextBox 4">
            <a:extLst>
              <a:ext uri="{FF2B5EF4-FFF2-40B4-BE49-F238E27FC236}">
                <a16:creationId xmlns:a16="http://schemas.microsoft.com/office/drawing/2014/main" id="{7E5E4410-5D01-4E05-8CE8-23883E938364}"/>
              </a:ext>
            </a:extLst>
          </p:cNvPr>
          <p:cNvSpPr txBox="1"/>
          <p:nvPr/>
        </p:nvSpPr>
        <p:spPr>
          <a:xfrm>
            <a:off x="7727950" y="6704112"/>
            <a:ext cx="3905250" cy="153888"/>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by Manuel </a:t>
            </a:r>
            <a:r>
              <a:rPr lang="en-US" sz="1000" dirty="0" err="1">
                <a:latin typeface="Quicksand Light" panose="00000400000000000000" pitchFamily="2" charset="0"/>
              </a:rPr>
              <a:t>Nageli</a:t>
            </a:r>
            <a:r>
              <a:rPr lang="en-US" sz="1000" dirty="0">
                <a:latin typeface="Quicksand Light" panose="00000400000000000000" pitchFamily="2" charset="0"/>
              </a:rPr>
              <a:t> on </a:t>
            </a:r>
            <a:r>
              <a:rPr lang="en-US" sz="1000" dirty="0" err="1">
                <a:latin typeface="Quicksand Light" panose="00000400000000000000" pitchFamily="2" charset="0"/>
              </a:rPr>
              <a:t>Unsplash</a:t>
            </a:r>
            <a:endParaRPr lang="en-US" sz="1000" dirty="0">
              <a:latin typeface="Quicksand Light" panose="00000400000000000000" pitchFamily="2" charset="0"/>
            </a:endParaRPr>
          </a:p>
        </p:txBody>
      </p:sp>
      <p:sp>
        <p:nvSpPr>
          <p:cNvPr id="8" name="TextBox 7">
            <a:extLst>
              <a:ext uri="{FF2B5EF4-FFF2-40B4-BE49-F238E27FC236}">
                <a16:creationId xmlns:a16="http://schemas.microsoft.com/office/drawing/2014/main" id="{B2D5C3BC-B948-4B7C-AC27-9CAF92AEDA5E}"/>
              </a:ext>
            </a:extLst>
          </p:cNvPr>
          <p:cNvSpPr txBox="1"/>
          <p:nvPr/>
        </p:nvSpPr>
        <p:spPr>
          <a:xfrm>
            <a:off x="4668590" y="5780644"/>
            <a:ext cx="3093674"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Scheduling</a:t>
            </a:r>
          </a:p>
        </p:txBody>
      </p:sp>
      <p:sp>
        <p:nvSpPr>
          <p:cNvPr id="9" name="TextBox 8">
            <a:extLst>
              <a:ext uri="{FF2B5EF4-FFF2-40B4-BE49-F238E27FC236}">
                <a16:creationId xmlns:a16="http://schemas.microsoft.com/office/drawing/2014/main" id="{503F84A5-9C9D-4C88-8FC7-C6E9C0763900}"/>
              </a:ext>
            </a:extLst>
          </p:cNvPr>
          <p:cNvSpPr txBox="1"/>
          <p:nvPr/>
        </p:nvSpPr>
        <p:spPr>
          <a:xfrm>
            <a:off x="8539526" y="3723590"/>
            <a:ext cx="3093674"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Enable Discovery</a:t>
            </a:r>
          </a:p>
        </p:txBody>
      </p:sp>
      <p:sp>
        <p:nvSpPr>
          <p:cNvPr id="10" name="TextBox 9">
            <a:extLst>
              <a:ext uri="{FF2B5EF4-FFF2-40B4-BE49-F238E27FC236}">
                <a16:creationId xmlns:a16="http://schemas.microsoft.com/office/drawing/2014/main" id="{02C70F76-09A8-43D5-ACB5-0E17B718AE49}"/>
              </a:ext>
            </a:extLst>
          </p:cNvPr>
          <p:cNvSpPr txBox="1"/>
          <p:nvPr/>
        </p:nvSpPr>
        <p:spPr>
          <a:xfrm>
            <a:off x="515691" y="3508147"/>
            <a:ext cx="3093674"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Configuration</a:t>
            </a:r>
          </a:p>
        </p:txBody>
      </p:sp>
      <p:sp>
        <p:nvSpPr>
          <p:cNvPr id="11" name="TextBox 10">
            <a:extLst>
              <a:ext uri="{FF2B5EF4-FFF2-40B4-BE49-F238E27FC236}">
                <a16:creationId xmlns:a16="http://schemas.microsoft.com/office/drawing/2014/main" id="{8043C79F-F31C-4955-A041-1567240EBE7B}"/>
              </a:ext>
            </a:extLst>
          </p:cNvPr>
          <p:cNvSpPr txBox="1"/>
          <p:nvPr/>
        </p:nvSpPr>
        <p:spPr>
          <a:xfrm>
            <a:off x="8567490" y="5356224"/>
            <a:ext cx="3093674"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Scaling</a:t>
            </a:r>
          </a:p>
        </p:txBody>
      </p:sp>
      <p:sp>
        <p:nvSpPr>
          <p:cNvPr id="12" name="TextBox 11">
            <a:extLst>
              <a:ext uri="{FF2B5EF4-FFF2-40B4-BE49-F238E27FC236}">
                <a16:creationId xmlns:a16="http://schemas.microsoft.com/office/drawing/2014/main" id="{34E74065-186B-448D-AD7C-D6AB5DA8F907}"/>
              </a:ext>
            </a:extLst>
          </p:cNvPr>
          <p:cNvSpPr txBox="1"/>
          <p:nvPr/>
        </p:nvSpPr>
        <p:spPr>
          <a:xfrm>
            <a:off x="356941" y="5263694"/>
            <a:ext cx="3093674"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Security</a:t>
            </a:r>
          </a:p>
        </p:txBody>
      </p:sp>
      <p:sp>
        <p:nvSpPr>
          <p:cNvPr id="13" name="TextBox 12">
            <a:extLst>
              <a:ext uri="{FF2B5EF4-FFF2-40B4-BE49-F238E27FC236}">
                <a16:creationId xmlns:a16="http://schemas.microsoft.com/office/drawing/2014/main" id="{15FD78F8-88BC-4159-A9ED-1D1BF00EFDAA}"/>
              </a:ext>
            </a:extLst>
          </p:cNvPr>
          <p:cNvSpPr txBox="1"/>
          <p:nvPr/>
        </p:nvSpPr>
        <p:spPr>
          <a:xfrm>
            <a:off x="8539526" y="1286332"/>
            <a:ext cx="3093674" cy="430887"/>
          </a:xfrm>
          <a:prstGeom prst="rect">
            <a:avLst/>
          </a:prstGeom>
          <a:solidFill>
            <a:schemeClr val="bg1">
              <a:alpha val="44000"/>
            </a:schemeClr>
          </a:solidFill>
        </p:spPr>
        <p:txBody>
          <a:bodyPr wrap="square" lIns="0" tIns="0" rIns="0" bIns="0" rtlCol="0">
            <a:spAutoFit/>
          </a:bodyPr>
          <a:lstStyle/>
          <a:p>
            <a:pPr algn="ctr">
              <a:spcAft>
                <a:spcPts val="600"/>
              </a:spcAft>
            </a:pPr>
            <a:r>
              <a:rPr lang="en-US" sz="2800" dirty="0">
                <a:latin typeface="Quicksand Light" panose="00000400000000000000" pitchFamily="2" charset="0"/>
              </a:rPr>
              <a:t>Communications</a:t>
            </a:r>
          </a:p>
        </p:txBody>
      </p:sp>
    </p:spTree>
    <p:extLst>
      <p:ext uri="{BB962C8B-B14F-4D97-AF65-F5344CB8AC3E}">
        <p14:creationId xmlns:p14="http://schemas.microsoft.com/office/powerpoint/2010/main" val="365854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832AC-981F-4204-950F-703CF528BC1E}"/>
              </a:ext>
            </a:extLst>
          </p:cNvPr>
          <p:cNvSpPr>
            <a:spLocks noGrp="1"/>
          </p:cNvSpPr>
          <p:nvPr>
            <p:ph type="title"/>
          </p:nvPr>
        </p:nvSpPr>
        <p:spPr/>
        <p:txBody>
          <a:bodyPr/>
          <a:lstStyle/>
          <a:p>
            <a:r>
              <a:rPr lang="en-US" dirty="0"/>
              <a:t>Speaker</a:t>
            </a:r>
          </a:p>
        </p:txBody>
      </p:sp>
      <p:sp>
        <p:nvSpPr>
          <p:cNvPr id="4" name="Shape 103">
            <a:extLst>
              <a:ext uri="{FF2B5EF4-FFF2-40B4-BE49-F238E27FC236}">
                <a16:creationId xmlns:a16="http://schemas.microsoft.com/office/drawing/2014/main" id="{D13B0D65-BDC2-429A-A21A-3BCB79D93F0A}"/>
              </a:ext>
            </a:extLst>
          </p:cNvPr>
          <p:cNvSpPr/>
          <p:nvPr/>
        </p:nvSpPr>
        <p:spPr>
          <a:xfrm>
            <a:off x="735075" y="1478967"/>
            <a:ext cx="1130299" cy="1211262"/>
          </a:xfrm>
          <a:prstGeom prst="ellipse">
            <a:avLst/>
          </a:prstGeom>
          <a:blipFill rotWithShape="1">
            <a:blip r:embed="rId2">
              <a:alphaModFix/>
            </a:blip>
            <a:stretch>
              <a:fillRect/>
            </a:stretch>
          </a:blipFill>
          <a:ln>
            <a:noFill/>
          </a:ln>
        </p:spPr>
        <p:txBody>
          <a:bodyPr wrap="square" lIns="182875" tIns="137150" rIns="137150" bIns="137150" anchor="ctr" anchorCtr="0">
            <a:noAutofit/>
          </a:bodyPr>
          <a:lstStyle/>
          <a:p>
            <a:pPr marL="0" marR="0" lvl="0" indent="0" algn="ctr" rtl="0">
              <a:lnSpc>
                <a:spcPct val="90000"/>
              </a:lnSpc>
              <a:spcBef>
                <a:spcPts val="0"/>
              </a:spcBef>
              <a:spcAft>
                <a:spcPts val="0"/>
              </a:spcAft>
              <a:buClr>
                <a:schemeClr val="dk1"/>
              </a:buClr>
              <a:buFont typeface="Arial"/>
              <a:buNone/>
            </a:pPr>
            <a:endParaRPr sz="2000" b="0" i="0" u="none" strike="noStrike" cap="none">
              <a:solidFill>
                <a:schemeClr val="lt2"/>
              </a:solidFill>
              <a:latin typeface="Arial"/>
              <a:ea typeface="Arial"/>
              <a:cs typeface="Arial"/>
              <a:sym typeface="Arial"/>
            </a:endParaRPr>
          </a:p>
        </p:txBody>
      </p:sp>
      <p:sp>
        <p:nvSpPr>
          <p:cNvPr id="6" name="Shape 110">
            <a:extLst>
              <a:ext uri="{FF2B5EF4-FFF2-40B4-BE49-F238E27FC236}">
                <a16:creationId xmlns:a16="http://schemas.microsoft.com/office/drawing/2014/main" id="{E95BFAE0-5B16-4651-998F-35C80B9CC3F6}"/>
              </a:ext>
            </a:extLst>
          </p:cNvPr>
          <p:cNvSpPr txBox="1"/>
          <p:nvPr/>
        </p:nvSpPr>
        <p:spPr>
          <a:xfrm>
            <a:off x="2651759" y="1478967"/>
            <a:ext cx="8146315" cy="1950033"/>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AAAAAA"/>
              </a:buClr>
              <a:buSzPct val="25000"/>
              <a:buFont typeface="Arial"/>
              <a:buNone/>
            </a:pPr>
            <a:r>
              <a:rPr lang="en-US" sz="1800" b="1" i="0" u="none" strike="noStrike" cap="none" dirty="0">
                <a:solidFill>
                  <a:schemeClr val="lt2"/>
                </a:solidFill>
                <a:latin typeface="Arial"/>
                <a:ea typeface="Arial"/>
                <a:cs typeface="Arial"/>
                <a:sym typeface="Arial"/>
              </a:rPr>
              <a:t>Steve Wong</a:t>
            </a:r>
            <a:br>
              <a:rPr lang="en-US" sz="1800" b="1" i="0" u="none" strike="noStrike" cap="none" dirty="0">
                <a:solidFill>
                  <a:schemeClr val="lt2"/>
                </a:solidFill>
                <a:latin typeface="Arial"/>
                <a:ea typeface="Arial"/>
                <a:cs typeface="Arial"/>
                <a:sym typeface="Arial"/>
              </a:rPr>
            </a:br>
            <a:r>
              <a:rPr lang="en-US" sz="1800" b="0" i="0" u="none" strike="noStrike" cap="none" dirty="0">
                <a:solidFill>
                  <a:schemeClr val="lt2"/>
                </a:solidFill>
                <a:latin typeface="Arial"/>
                <a:ea typeface="Arial"/>
                <a:cs typeface="Arial"/>
                <a:sym typeface="Arial"/>
              </a:rPr>
              <a:t>Open Source Engineer</a:t>
            </a:r>
            <a:br>
              <a:rPr lang="en-US" sz="1800" b="0" i="0" u="none" strike="noStrike" cap="none" dirty="0">
                <a:solidFill>
                  <a:schemeClr val="lt2"/>
                </a:solidFill>
                <a:latin typeface="Arial"/>
                <a:ea typeface="Arial"/>
                <a:cs typeface="Arial"/>
                <a:sym typeface="Arial"/>
              </a:rPr>
            </a:br>
            <a:r>
              <a:rPr lang="en-US" dirty="0">
                <a:solidFill>
                  <a:schemeClr val="lt2"/>
                </a:solidFill>
                <a:latin typeface="Arial"/>
                <a:ea typeface="Arial"/>
                <a:cs typeface="Arial"/>
                <a:sym typeface="Arial"/>
              </a:rPr>
              <a:t>VMware Cloud Native Applications Business Unit</a:t>
            </a:r>
            <a:endParaRPr lang="en-US" sz="1800" b="0" i="0" u="none" strike="noStrike" cap="none" dirty="0">
              <a:solidFill>
                <a:schemeClr val="lt2"/>
              </a:solidFill>
              <a:latin typeface="Arial"/>
              <a:ea typeface="Arial"/>
              <a:cs typeface="Arial"/>
              <a:sym typeface="Arial"/>
            </a:endParaRPr>
          </a:p>
          <a:p>
            <a:pPr marL="0" marR="0" lvl="0" indent="0" algn="l" rtl="0">
              <a:lnSpc>
                <a:spcPct val="100000"/>
              </a:lnSpc>
              <a:spcBef>
                <a:spcPts val="1200"/>
              </a:spcBef>
              <a:spcAft>
                <a:spcPts val="0"/>
              </a:spcAft>
              <a:buClr>
                <a:srgbClr val="AAAAAA"/>
              </a:buClr>
              <a:buSzPct val="25000"/>
              <a:buFont typeface="Arial"/>
              <a:buNone/>
            </a:pPr>
            <a:r>
              <a:rPr lang="en-US" sz="1800" b="0" i="0" u="none" strike="noStrike" cap="none" dirty="0">
                <a:solidFill>
                  <a:schemeClr val="lt2"/>
                </a:solidFill>
                <a:latin typeface="Arial"/>
                <a:ea typeface="Arial"/>
                <a:cs typeface="Arial"/>
                <a:sym typeface="Arial"/>
              </a:rPr>
              <a:t>Community participant: </a:t>
            </a:r>
          </a:p>
          <a:p>
            <a:pPr marL="574675" marR="0" lvl="1" indent="-244475" algn="l" rtl="0">
              <a:lnSpc>
                <a:spcPct val="100000"/>
              </a:lnSpc>
              <a:spcBef>
                <a:spcPts val="300"/>
              </a:spcBef>
              <a:spcAft>
                <a:spcPts val="0"/>
              </a:spcAft>
              <a:buClr>
                <a:srgbClr val="AAAAAA"/>
              </a:buClr>
              <a:buSzPct val="100000"/>
              <a:buFont typeface="Open Sans"/>
              <a:buChar char="–"/>
            </a:pPr>
            <a:r>
              <a:rPr lang="en-US" sz="1600" b="0" i="0" u="none" strike="noStrike" cap="none" dirty="0">
                <a:solidFill>
                  <a:schemeClr val="lt2"/>
                </a:solidFill>
                <a:latin typeface="Arial"/>
                <a:ea typeface="Arial"/>
                <a:cs typeface="Arial"/>
                <a:sym typeface="Arial"/>
              </a:rPr>
              <a:t>Kubernetes</a:t>
            </a:r>
          </a:p>
        </p:txBody>
      </p:sp>
    </p:spTree>
    <p:extLst>
      <p:ext uri="{BB962C8B-B14F-4D97-AF65-F5344CB8AC3E}">
        <p14:creationId xmlns:p14="http://schemas.microsoft.com/office/powerpoint/2010/main" val="206180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97CEA0-FFB4-45AA-979D-7D6066849622}"/>
              </a:ext>
            </a:extLst>
          </p:cNvPr>
          <p:cNvSpPr>
            <a:spLocks noGrp="1"/>
          </p:cNvSpPr>
          <p:nvPr>
            <p:ph sz="quarter" idx="14"/>
          </p:nvPr>
        </p:nvSpPr>
        <p:spPr>
          <a:xfrm>
            <a:off x="579809" y="1474170"/>
            <a:ext cx="6367091" cy="4572000"/>
          </a:xfrm>
        </p:spPr>
        <p:txBody>
          <a:bodyPr/>
          <a:lstStyle/>
          <a:p>
            <a:pPr>
              <a:buNone/>
            </a:pPr>
            <a:r>
              <a:rPr lang="en-US" altLang="en-US" sz="1800" dirty="0"/>
              <a:t>Kubernetes (Greek for "helmsman" or "pilot") </a:t>
            </a:r>
          </a:p>
          <a:p>
            <a:pPr>
              <a:buNone/>
            </a:pPr>
            <a:r>
              <a:rPr lang="en-US" altLang="en-US" sz="1800" dirty="0"/>
              <a:t>Its development and design are heavily influenced by Google’s internal Borg system and many of the top contributors to the project previously worked on Borg. </a:t>
            </a:r>
          </a:p>
          <a:p>
            <a:pPr>
              <a:buNone/>
            </a:pPr>
            <a:r>
              <a:rPr lang="en-US" altLang="en-US" sz="1800" dirty="0"/>
              <a:t>The original name for Kubernetes within Google was project Seven of Nine, a reference to a Star Trek character that is a 'friendlier' Borg</a:t>
            </a:r>
          </a:p>
          <a:p>
            <a:pPr marL="273050" lvl="1" indent="0">
              <a:buNone/>
            </a:pPr>
            <a:r>
              <a:rPr lang="en-US" altLang="en-US" dirty="0"/>
              <a:t>Google's lawyers rejected taking the internal codename public,  thus the Kubernetes name. The seven spokes on the wheel of the Kubernetes logo is an acknowledgment of the banished name.</a:t>
            </a:r>
          </a:p>
          <a:p>
            <a:pPr>
              <a:buNone/>
            </a:pPr>
            <a:r>
              <a:rPr lang="en-US" altLang="en-US" sz="1800" dirty="0"/>
              <a:t>Kubernetes v1.0 was released on July 21, 2015.</a:t>
            </a:r>
          </a:p>
        </p:txBody>
      </p:sp>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t>Inspired by Google’s experience</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Kubernetes</a:t>
            </a:r>
          </a:p>
        </p:txBody>
      </p:sp>
      <p:pic>
        <p:nvPicPr>
          <p:cNvPr id="5" name="Shape 868" descr="logo.png">
            <a:extLst>
              <a:ext uri="{FF2B5EF4-FFF2-40B4-BE49-F238E27FC236}">
                <a16:creationId xmlns:a16="http://schemas.microsoft.com/office/drawing/2014/main" id="{CE5C9E00-DA8C-46F2-B033-D4346067C09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4413" y="204788"/>
            <a:ext cx="3856037"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60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97CEA0-FFB4-45AA-979D-7D6066849622}"/>
              </a:ext>
            </a:extLst>
          </p:cNvPr>
          <p:cNvSpPr>
            <a:spLocks noGrp="1"/>
          </p:cNvSpPr>
          <p:nvPr>
            <p:ph sz="quarter" idx="14"/>
          </p:nvPr>
        </p:nvSpPr>
        <p:spPr>
          <a:xfrm>
            <a:off x="579809" y="1474170"/>
            <a:ext cx="6367091" cy="4572000"/>
          </a:xfrm>
        </p:spPr>
        <p:txBody>
          <a:bodyPr/>
          <a:lstStyle/>
          <a:p>
            <a:pPr>
              <a:spcBef>
                <a:spcPts val="0"/>
              </a:spcBef>
              <a:buNone/>
              <a:defRPr/>
            </a:pPr>
            <a:r>
              <a:rPr lang="en-US" kern="0" dirty="0"/>
              <a:t>Manage </a:t>
            </a:r>
            <a:r>
              <a:rPr lang="en-US" b="1" kern="0" dirty="0"/>
              <a:t>applications</a:t>
            </a:r>
            <a:r>
              <a:rPr lang="en-US" kern="0" dirty="0"/>
              <a:t>, </a:t>
            </a:r>
            <a:r>
              <a:rPr lang="en-US" i="1" kern="0" dirty="0"/>
              <a:t>not machines</a:t>
            </a:r>
          </a:p>
          <a:p>
            <a:pPr>
              <a:spcBef>
                <a:spcPts val="0"/>
              </a:spcBef>
              <a:buNone/>
              <a:defRPr/>
            </a:pPr>
            <a:endParaRPr lang="en-US" i="1" kern="0" dirty="0"/>
          </a:p>
          <a:p>
            <a:pPr marL="69850">
              <a:lnSpc>
                <a:spcPct val="115000"/>
              </a:lnSpc>
              <a:spcBef>
                <a:spcPts val="0"/>
              </a:spcBef>
              <a:buSzPct val="100000"/>
              <a:buNone/>
              <a:defRPr/>
            </a:pPr>
            <a:r>
              <a:rPr lang="en-US" kern="0" dirty="0"/>
              <a:t>Open source</a:t>
            </a:r>
          </a:p>
          <a:p>
            <a:pPr>
              <a:lnSpc>
                <a:spcPct val="115000"/>
              </a:lnSpc>
              <a:spcBef>
                <a:spcPts val="0"/>
              </a:spcBef>
              <a:buNone/>
              <a:defRPr/>
            </a:pPr>
            <a:endParaRPr lang="en-US" sz="600" kern="0" dirty="0"/>
          </a:p>
          <a:p>
            <a:pPr marL="69850">
              <a:lnSpc>
                <a:spcPct val="115000"/>
              </a:lnSpc>
              <a:spcBef>
                <a:spcPts val="0"/>
              </a:spcBef>
              <a:buSzPct val="100000"/>
              <a:buNone/>
              <a:defRPr/>
            </a:pPr>
            <a:r>
              <a:rPr lang="en-US" kern="0" dirty="0"/>
              <a:t>Supports </a:t>
            </a:r>
            <a:r>
              <a:rPr lang="en-US" b="1" kern="0" dirty="0"/>
              <a:t>multiple cloud</a:t>
            </a:r>
            <a:r>
              <a:rPr lang="en-US" kern="0" dirty="0"/>
              <a:t> plus </a:t>
            </a:r>
            <a:br>
              <a:rPr lang="en-US" kern="0" dirty="0"/>
            </a:br>
            <a:r>
              <a:rPr lang="en-US" b="1" kern="0" dirty="0"/>
              <a:t>on premise datacenters</a:t>
            </a:r>
            <a:endParaRPr lang="en-US" kern="0" dirty="0"/>
          </a:p>
          <a:p>
            <a:pPr>
              <a:lnSpc>
                <a:spcPct val="115000"/>
              </a:lnSpc>
              <a:spcBef>
                <a:spcPts val="0"/>
              </a:spcBef>
              <a:buNone/>
              <a:defRPr/>
            </a:pPr>
            <a:endParaRPr lang="en-US" sz="600" kern="0" dirty="0"/>
          </a:p>
          <a:p>
            <a:pPr marL="69850">
              <a:lnSpc>
                <a:spcPct val="115000"/>
              </a:lnSpc>
              <a:spcBef>
                <a:spcPts val="0"/>
              </a:spcBef>
              <a:buSzPct val="100000"/>
              <a:buNone/>
              <a:defRPr/>
            </a:pPr>
            <a:r>
              <a:rPr lang="en-US" kern="0" dirty="0"/>
              <a:t>Inspired and informed by Google’s experiences and internal systems</a:t>
            </a:r>
          </a:p>
          <a:p>
            <a:pPr marL="69850">
              <a:lnSpc>
                <a:spcPct val="115000"/>
              </a:lnSpc>
              <a:spcBef>
                <a:spcPts val="0"/>
              </a:spcBef>
              <a:buSzPct val="100000"/>
              <a:buNone/>
              <a:defRPr/>
            </a:pPr>
            <a:endParaRPr lang="en-US" kern="0" dirty="0"/>
          </a:p>
          <a:p>
            <a:pPr marL="69850">
              <a:lnSpc>
                <a:spcPct val="115000"/>
              </a:lnSpc>
              <a:spcBef>
                <a:spcPts val="0"/>
              </a:spcBef>
              <a:buSzPct val="100000"/>
              <a:buNone/>
              <a:defRPr/>
            </a:pPr>
            <a:r>
              <a:rPr lang="en-US" kern="0" dirty="0"/>
              <a:t>Things that do what Kubernetes does are often called “container orchestrators”</a:t>
            </a:r>
          </a:p>
          <a:p>
            <a:endParaRPr lang="en-US" dirty="0"/>
          </a:p>
        </p:txBody>
      </p:sp>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t>Inspired by Google’s experience</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Kubernetes</a:t>
            </a:r>
          </a:p>
        </p:txBody>
      </p:sp>
      <p:pic>
        <p:nvPicPr>
          <p:cNvPr id="5" name="Shape 868" descr="logo.png">
            <a:extLst>
              <a:ext uri="{FF2B5EF4-FFF2-40B4-BE49-F238E27FC236}">
                <a16:creationId xmlns:a16="http://schemas.microsoft.com/office/drawing/2014/main" id="{CE5C9E00-DA8C-46F2-B033-D4346067C09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4413" y="204788"/>
            <a:ext cx="3856037"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822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Why would you want to use a container orchestrator?</a:t>
            </a:r>
          </a:p>
        </p:txBody>
      </p:sp>
      <p:sp>
        <p:nvSpPr>
          <p:cNvPr id="10" name="Shape 306">
            <a:extLst>
              <a:ext uri="{FF2B5EF4-FFF2-40B4-BE49-F238E27FC236}">
                <a16:creationId xmlns:a16="http://schemas.microsoft.com/office/drawing/2014/main" id="{1636BACE-6FA1-426F-93D1-8377F0C3232F}"/>
              </a:ext>
            </a:extLst>
          </p:cNvPr>
          <p:cNvSpPr txBox="1"/>
          <p:nvPr/>
        </p:nvSpPr>
        <p:spPr>
          <a:xfrm>
            <a:off x="1424693" y="2248346"/>
            <a:ext cx="1851542" cy="8217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323A4E"/>
              </a:buClr>
              <a:buSzPts val="1200"/>
              <a:buFont typeface="Arial"/>
              <a:buNone/>
            </a:pPr>
            <a:r>
              <a:rPr lang="en-US" sz="1200" b="0" i="0" u="none" strike="noStrike" cap="none" dirty="0">
                <a:solidFill>
                  <a:schemeClr val="tx2"/>
                </a:solidFill>
                <a:latin typeface="Arial"/>
                <a:ea typeface="Arial"/>
                <a:cs typeface="Arial"/>
                <a:sym typeface="Arial"/>
              </a:rPr>
              <a:t>Docker, Microservices and container-based development, with CI/CD</a:t>
            </a:r>
            <a:endParaRPr sz="1200" b="0" i="0" u="none" strike="noStrike" cap="none" dirty="0">
              <a:solidFill>
                <a:schemeClr val="tx2"/>
              </a:solidFill>
              <a:latin typeface="Arial"/>
              <a:ea typeface="Arial"/>
              <a:cs typeface="Arial"/>
              <a:sym typeface="Arial"/>
            </a:endParaRPr>
          </a:p>
        </p:txBody>
      </p:sp>
      <p:pic>
        <p:nvPicPr>
          <p:cNvPr id="11" name="Shape 307">
            <a:extLst>
              <a:ext uri="{FF2B5EF4-FFF2-40B4-BE49-F238E27FC236}">
                <a16:creationId xmlns:a16="http://schemas.microsoft.com/office/drawing/2014/main" id="{418154E0-D922-4F2E-9AD7-019FF38E9634}"/>
              </a:ext>
            </a:extLst>
          </p:cNvPr>
          <p:cNvPicPr preferRelativeResize="0"/>
          <p:nvPr/>
        </p:nvPicPr>
        <p:blipFill rotWithShape="1">
          <a:blip r:embed="rId2">
            <a:alphaModFix/>
          </a:blip>
          <a:srcRect/>
          <a:stretch/>
        </p:blipFill>
        <p:spPr>
          <a:xfrm>
            <a:off x="1424693" y="2127195"/>
            <a:ext cx="358055" cy="27176"/>
          </a:xfrm>
          <a:prstGeom prst="rect">
            <a:avLst/>
          </a:prstGeom>
          <a:noFill/>
          <a:ln>
            <a:noFill/>
          </a:ln>
        </p:spPr>
      </p:pic>
      <p:pic>
        <p:nvPicPr>
          <p:cNvPr id="12" name="Shape 308">
            <a:extLst>
              <a:ext uri="{FF2B5EF4-FFF2-40B4-BE49-F238E27FC236}">
                <a16:creationId xmlns:a16="http://schemas.microsoft.com/office/drawing/2014/main" id="{B0B7838A-E7AF-4D7C-B602-51B3EA3C2A24}"/>
              </a:ext>
            </a:extLst>
          </p:cNvPr>
          <p:cNvPicPr preferRelativeResize="0"/>
          <p:nvPr/>
        </p:nvPicPr>
        <p:blipFill rotWithShape="1">
          <a:blip r:embed="rId3">
            <a:alphaModFix/>
          </a:blip>
          <a:srcRect/>
          <a:stretch/>
        </p:blipFill>
        <p:spPr>
          <a:xfrm>
            <a:off x="1424693" y="1393551"/>
            <a:ext cx="914556" cy="661841"/>
          </a:xfrm>
          <a:prstGeom prst="rect">
            <a:avLst/>
          </a:prstGeom>
          <a:noFill/>
          <a:ln>
            <a:noFill/>
          </a:ln>
        </p:spPr>
      </p:pic>
      <p:pic>
        <p:nvPicPr>
          <p:cNvPr id="13" name="Shape 309">
            <a:extLst>
              <a:ext uri="{FF2B5EF4-FFF2-40B4-BE49-F238E27FC236}">
                <a16:creationId xmlns:a16="http://schemas.microsoft.com/office/drawing/2014/main" id="{445A158C-1030-4DBA-8F8F-830AD42BFBCB}"/>
              </a:ext>
            </a:extLst>
          </p:cNvPr>
          <p:cNvPicPr preferRelativeResize="0"/>
          <p:nvPr/>
        </p:nvPicPr>
        <p:blipFill rotWithShape="1">
          <a:blip r:embed="rId4">
            <a:alphaModFix/>
          </a:blip>
          <a:srcRect/>
          <a:stretch/>
        </p:blipFill>
        <p:spPr>
          <a:xfrm>
            <a:off x="7911430" y="1393551"/>
            <a:ext cx="704961" cy="625035"/>
          </a:xfrm>
          <a:prstGeom prst="rect">
            <a:avLst/>
          </a:prstGeom>
          <a:noFill/>
          <a:ln>
            <a:noFill/>
          </a:ln>
        </p:spPr>
      </p:pic>
      <p:pic>
        <p:nvPicPr>
          <p:cNvPr id="14" name="Shape 310">
            <a:extLst>
              <a:ext uri="{FF2B5EF4-FFF2-40B4-BE49-F238E27FC236}">
                <a16:creationId xmlns:a16="http://schemas.microsoft.com/office/drawing/2014/main" id="{CB2DC7D5-B7A8-40F0-8ABC-A6A92815D80B}"/>
              </a:ext>
            </a:extLst>
          </p:cNvPr>
          <p:cNvPicPr preferRelativeResize="0"/>
          <p:nvPr/>
        </p:nvPicPr>
        <p:blipFill rotWithShape="1">
          <a:blip r:embed="rId5">
            <a:alphaModFix/>
          </a:blip>
          <a:srcRect/>
          <a:stretch/>
        </p:blipFill>
        <p:spPr>
          <a:xfrm>
            <a:off x="4807770" y="3639100"/>
            <a:ext cx="694250" cy="690228"/>
          </a:xfrm>
          <a:prstGeom prst="rect">
            <a:avLst/>
          </a:prstGeom>
          <a:noFill/>
          <a:ln>
            <a:noFill/>
          </a:ln>
        </p:spPr>
      </p:pic>
      <p:pic>
        <p:nvPicPr>
          <p:cNvPr id="15" name="Shape 311">
            <a:extLst>
              <a:ext uri="{FF2B5EF4-FFF2-40B4-BE49-F238E27FC236}">
                <a16:creationId xmlns:a16="http://schemas.microsoft.com/office/drawing/2014/main" id="{414B265E-6865-4074-8CE6-7CEC5532F2A8}"/>
              </a:ext>
            </a:extLst>
          </p:cNvPr>
          <p:cNvPicPr preferRelativeResize="0"/>
          <p:nvPr/>
        </p:nvPicPr>
        <p:blipFill rotWithShape="1">
          <a:blip r:embed="rId6">
            <a:alphaModFix/>
          </a:blip>
          <a:srcRect/>
          <a:stretch/>
        </p:blipFill>
        <p:spPr>
          <a:xfrm>
            <a:off x="1424693" y="3639100"/>
            <a:ext cx="742622" cy="727497"/>
          </a:xfrm>
          <a:prstGeom prst="rect">
            <a:avLst/>
          </a:prstGeom>
          <a:noFill/>
          <a:ln>
            <a:noFill/>
          </a:ln>
        </p:spPr>
      </p:pic>
      <p:pic>
        <p:nvPicPr>
          <p:cNvPr id="16" name="Shape 312">
            <a:extLst>
              <a:ext uri="{FF2B5EF4-FFF2-40B4-BE49-F238E27FC236}">
                <a16:creationId xmlns:a16="http://schemas.microsoft.com/office/drawing/2014/main" id="{CD3B3099-9116-457F-8DCE-6DC58BD3FD69}"/>
              </a:ext>
            </a:extLst>
          </p:cNvPr>
          <p:cNvPicPr preferRelativeResize="0"/>
          <p:nvPr/>
        </p:nvPicPr>
        <p:blipFill rotWithShape="1">
          <a:blip r:embed="rId7">
            <a:alphaModFix/>
          </a:blip>
          <a:srcRect/>
          <a:stretch/>
        </p:blipFill>
        <p:spPr>
          <a:xfrm>
            <a:off x="7911430" y="3639100"/>
            <a:ext cx="696848" cy="692812"/>
          </a:xfrm>
          <a:prstGeom prst="rect">
            <a:avLst/>
          </a:prstGeom>
          <a:noFill/>
          <a:ln>
            <a:noFill/>
          </a:ln>
        </p:spPr>
      </p:pic>
      <p:pic>
        <p:nvPicPr>
          <p:cNvPr id="17" name="Shape 313">
            <a:extLst>
              <a:ext uri="{FF2B5EF4-FFF2-40B4-BE49-F238E27FC236}">
                <a16:creationId xmlns:a16="http://schemas.microsoft.com/office/drawing/2014/main" id="{AF04C985-4A18-4A78-B455-C25CE0BEF546}"/>
              </a:ext>
            </a:extLst>
          </p:cNvPr>
          <p:cNvPicPr preferRelativeResize="0"/>
          <p:nvPr/>
        </p:nvPicPr>
        <p:blipFill rotWithShape="1">
          <a:blip r:embed="rId8">
            <a:alphaModFix/>
          </a:blip>
          <a:srcRect/>
          <a:stretch/>
        </p:blipFill>
        <p:spPr>
          <a:xfrm>
            <a:off x="4807770" y="1393551"/>
            <a:ext cx="635138" cy="631458"/>
          </a:xfrm>
          <a:prstGeom prst="rect">
            <a:avLst/>
          </a:prstGeom>
          <a:noFill/>
          <a:ln>
            <a:noFill/>
          </a:ln>
        </p:spPr>
      </p:pic>
      <p:pic>
        <p:nvPicPr>
          <p:cNvPr id="18" name="Shape 314">
            <a:extLst>
              <a:ext uri="{FF2B5EF4-FFF2-40B4-BE49-F238E27FC236}">
                <a16:creationId xmlns:a16="http://schemas.microsoft.com/office/drawing/2014/main" id="{77906AAC-65D7-465B-B66B-DEA56CE816B4}"/>
              </a:ext>
            </a:extLst>
          </p:cNvPr>
          <p:cNvPicPr preferRelativeResize="0"/>
          <p:nvPr/>
        </p:nvPicPr>
        <p:blipFill rotWithShape="1">
          <a:blip r:embed="rId2">
            <a:alphaModFix/>
          </a:blip>
          <a:srcRect/>
          <a:stretch/>
        </p:blipFill>
        <p:spPr>
          <a:xfrm>
            <a:off x="7911430" y="2127195"/>
            <a:ext cx="358055" cy="27176"/>
          </a:xfrm>
          <a:prstGeom prst="rect">
            <a:avLst/>
          </a:prstGeom>
          <a:noFill/>
          <a:ln>
            <a:noFill/>
          </a:ln>
        </p:spPr>
      </p:pic>
      <p:pic>
        <p:nvPicPr>
          <p:cNvPr id="19" name="Shape 315">
            <a:extLst>
              <a:ext uri="{FF2B5EF4-FFF2-40B4-BE49-F238E27FC236}">
                <a16:creationId xmlns:a16="http://schemas.microsoft.com/office/drawing/2014/main" id="{B3AB2C04-3E8A-417D-8331-50D0132E98A7}"/>
              </a:ext>
            </a:extLst>
          </p:cNvPr>
          <p:cNvPicPr preferRelativeResize="0"/>
          <p:nvPr/>
        </p:nvPicPr>
        <p:blipFill rotWithShape="1">
          <a:blip r:embed="rId2">
            <a:alphaModFix/>
          </a:blip>
          <a:srcRect/>
          <a:stretch/>
        </p:blipFill>
        <p:spPr>
          <a:xfrm>
            <a:off x="1424693" y="4425456"/>
            <a:ext cx="358055" cy="27176"/>
          </a:xfrm>
          <a:prstGeom prst="rect">
            <a:avLst/>
          </a:prstGeom>
          <a:noFill/>
          <a:ln>
            <a:noFill/>
          </a:ln>
        </p:spPr>
      </p:pic>
      <p:pic>
        <p:nvPicPr>
          <p:cNvPr id="20" name="Shape 316">
            <a:extLst>
              <a:ext uri="{FF2B5EF4-FFF2-40B4-BE49-F238E27FC236}">
                <a16:creationId xmlns:a16="http://schemas.microsoft.com/office/drawing/2014/main" id="{16493D3C-9550-49C2-B224-89D02AA97650}"/>
              </a:ext>
            </a:extLst>
          </p:cNvPr>
          <p:cNvPicPr preferRelativeResize="0"/>
          <p:nvPr/>
        </p:nvPicPr>
        <p:blipFill rotWithShape="1">
          <a:blip r:embed="rId2">
            <a:alphaModFix/>
          </a:blip>
          <a:srcRect/>
          <a:stretch/>
        </p:blipFill>
        <p:spPr>
          <a:xfrm>
            <a:off x="4807770" y="4425456"/>
            <a:ext cx="358055" cy="27176"/>
          </a:xfrm>
          <a:prstGeom prst="rect">
            <a:avLst/>
          </a:prstGeom>
          <a:noFill/>
          <a:ln>
            <a:noFill/>
          </a:ln>
        </p:spPr>
      </p:pic>
      <p:pic>
        <p:nvPicPr>
          <p:cNvPr id="21" name="Shape 317">
            <a:extLst>
              <a:ext uri="{FF2B5EF4-FFF2-40B4-BE49-F238E27FC236}">
                <a16:creationId xmlns:a16="http://schemas.microsoft.com/office/drawing/2014/main" id="{CD38C3CD-89AE-4DFB-97C4-3C97BDEC81E5}"/>
              </a:ext>
            </a:extLst>
          </p:cNvPr>
          <p:cNvPicPr preferRelativeResize="0"/>
          <p:nvPr/>
        </p:nvPicPr>
        <p:blipFill rotWithShape="1">
          <a:blip r:embed="rId2">
            <a:alphaModFix/>
          </a:blip>
          <a:srcRect/>
          <a:stretch/>
        </p:blipFill>
        <p:spPr>
          <a:xfrm>
            <a:off x="7911430" y="4425456"/>
            <a:ext cx="358055" cy="27176"/>
          </a:xfrm>
          <a:prstGeom prst="rect">
            <a:avLst/>
          </a:prstGeom>
          <a:noFill/>
          <a:ln>
            <a:noFill/>
          </a:ln>
        </p:spPr>
      </p:pic>
      <p:pic>
        <p:nvPicPr>
          <p:cNvPr id="22" name="Shape 318">
            <a:extLst>
              <a:ext uri="{FF2B5EF4-FFF2-40B4-BE49-F238E27FC236}">
                <a16:creationId xmlns:a16="http://schemas.microsoft.com/office/drawing/2014/main" id="{9FF14430-B183-4303-BBAC-2B322503F4C5}"/>
              </a:ext>
            </a:extLst>
          </p:cNvPr>
          <p:cNvPicPr preferRelativeResize="0"/>
          <p:nvPr/>
        </p:nvPicPr>
        <p:blipFill rotWithShape="1">
          <a:blip r:embed="rId2">
            <a:alphaModFix/>
          </a:blip>
          <a:srcRect/>
          <a:stretch/>
        </p:blipFill>
        <p:spPr>
          <a:xfrm>
            <a:off x="4807770" y="2127195"/>
            <a:ext cx="358055" cy="27176"/>
          </a:xfrm>
          <a:prstGeom prst="rect">
            <a:avLst/>
          </a:prstGeom>
          <a:noFill/>
          <a:ln>
            <a:noFill/>
          </a:ln>
        </p:spPr>
      </p:pic>
      <p:sp>
        <p:nvSpPr>
          <p:cNvPr id="23" name="Shape 319">
            <a:extLst>
              <a:ext uri="{FF2B5EF4-FFF2-40B4-BE49-F238E27FC236}">
                <a16:creationId xmlns:a16="http://schemas.microsoft.com/office/drawing/2014/main" id="{3ECFB9B0-9521-4824-8040-206E8F9A04CA}"/>
              </a:ext>
            </a:extLst>
          </p:cNvPr>
          <p:cNvSpPr txBox="1"/>
          <p:nvPr/>
        </p:nvSpPr>
        <p:spPr>
          <a:xfrm>
            <a:off x="1424693" y="4562921"/>
            <a:ext cx="1851542" cy="8217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323A4E"/>
              </a:buClr>
              <a:buSzPts val="1200"/>
              <a:buFont typeface="Source Sans Pro Light"/>
              <a:buNone/>
            </a:pPr>
            <a:r>
              <a:rPr lang="en-US" sz="1200" b="0" i="0" u="none" strike="noStrike" cap="none" dirty="0">
                <a:solidFill>
                  <a:schemeClr val="tx2"/>
                </a:solidFill>
                <a:latin typeface="Source Sans Pro Light"/>
                <a:ea typeface="Source Sans Pro Light"/>
                <a:cs typeface="Source Sans Pro Light"/>
                <a:sym typeface="Source Sans Pro Light"/>
              </a:rPr>
              <a:t>Seek Google-like datacenter operations, off the shelf, instead of home-grown</a:t>
            </a:r>
            <a:endParaRPr sz="1200" b="0" i="0" u="none" strike="noStrike" cap="none" dirty="0">
              <a:solidFill>
                <a:schemeClr val="tx2"/>
              </a:solidFill>
              <a:latin typeface="Arial"/>
              <a:ea typeface="Arial"/>
              <a:cs typeface="Arial"/>
              <a:sym typeface="Arial"/>
            </a:endParaRPr>
          </a:p>
        </p:txBody>
      </p:sp>
      <p:sp>
        <p:nvSpPr>
          <p:cNvPr id="24" name="Shape 320">
            <a:extLst>
              <a:ext uri="{FF2B5EF4-FFF2-40B4-BE49-F238E27FC236}">
                <a16:creationId xmlns:a16="http://schemas.microsoft.com/office/drawing/2014/main" id="{6B289176-99E5-4E63-BCD8-5816791659D1}"/>
              </a:ext>
            </a:extLst>
          </p:cNvPr>
          <p:cNvSpPr txBox="1"/>
          <p:nvPr/>
        </p:nvSpPr>
        <p:spPr>
          <a:xfrm>
            <a:off x="4807770" y="2248346"/>
            <a:ext cx="1851542" cy="8217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323A4E"/>
              </a:buClr>
              <a:buSzPts val="1200"/>
              <a:buFont typeface="Source Sans Pro Light"/>
              <a:buNone/>
            </a:pPr>
            <a:r>
              <a:rPr lang="en-US" sz="1200" b="0" i="0" u="none" strike="noStrike" cap="none" dirty="0">
                <a:solidFill>
                  <a:schemeClr val="tx2"/>
                </a:solidFill>
                <a:latin typeface="Source Sans Pro Light"/>
                <a:ea typeface="Source Sans Pro Light"/>
                <a:cs typeface="Source Sans Pro Light"/>
                <a:sym typeface="Source Sans Pro Light"/>
              </a:rPr>
              <a:t>Machine Learning, AI, Streaming Data Analytics, Fast Data, Big Data</a:t>
            </a:r>
            <a:endParaRPr sz="1200" b="0" i="0" u="none" strike="noStrike" cap="none" dirty="0">
              <a:solidFill>
                <a:schemeClr val="tx2"/>
              </a:solidFill>
              <a:latin typeface="Arial"/>
              <a:ea typeface="Arial"/>
              <a:cs typeface="Arial"/>
              <a:sym typeface="Arial"/>
            </a:endParaRPr>
          </a:p>
        </p:txBody>
      </p:sp>
      <p:sp>
        <p:nvSpPr>
          <p:cNvPr id="25" name="Shape 321">
            <a:extLst>
              <a:ext uri="{FF2B5EF4-FFF2-40B4-BE49-F238E27FC236}">
                <a16:creationId xmlns:a16="http://schemas.microsoft.com/office/drawing/2014/main" id="{F911F04D-EFAC-452F-BA2E-312254FAB089}"/>
              </a:ext>
            </a:extLst>
          </p:cNvPr>
          <p:cNvSpPr txBox="1"/>
          <p:nvPr/>
        </p:nvSpPr>
        <p:spPr>
          <a:xfrm>
            <a:off x="4807770" y="4562921"/>
            <a:ext cx="2116540" cy="821700"/>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323A4E"/>
              </a:buClr>
              <a:buSzPts val="1200"/>
              <a:buFont typeface="Source Sans Pro Light"/>
              <a:buNone/>
            </a:pPr>
            <a:r>
              <a:rPr lang="en-US" sz="1200" b="0" i="0" u="none" strike="noStrike" cap="none" dirty="0">
                <a:solidFill>
                  <a:schemeClr val="tx2"/>
                </a:solidFill>
                <a:latin typeface="Source Sans Pro Light"/>
                <a:ea typeface="Source Sans Pro Light"/>
                <a:cs typeface="Source Sans Pro Light"/>
                <a:sym typeface="Source Sans Pro Light"/>
              </a:rPr>
              <a:t>Need app and service portability across public clouds + on-prem... with consistent staff skill set, and no cloud provider lock-ins</a:t>
            </a:r>
            <a:endParaRPr sz="1200" b="0" i="0" u="none" strike="noStrike" cap="none" dirty="0">
              <a:solidFill>
                <a:schemeClr val="tx2"/>
              </a:solidFill>
              <a:latin typeface="Arial"/>
              <a:ea typeface="Arial"/>
              <a:cs typeface="Arial"/>
              <a:sym typeface="Arial"/>
            </a:endParaRPr>
          </a:p>
        </p:txBody>
      </p:sp>
      <p:sp>
        <p:nvSpPr>
          <p:cNvPr id="26" name="Shape 322">
            <a:extLst>
              <a:ext uri="{FF2B5EF4-FFF2-40B4-BE49-F238E27FC236}">
                <a16:creationId xmlns:a16="http://schemas.microsoft.com/office/drawing/2014/main" id="{A0E4230A-00F3-4C18-9E40-4EB1759BAE4A}"/>
              </a:ext>
            </a:extLst>
          </p:cNvPr>
          <p:cNvSpPr txBox="1"/>
          <p:nvPr/>
        </p:nvSpPr>
        <p:spPr>
          <a:xfrm>
            <a:off x="7911430" y="2248346"/>
            <a:ext cx="1851542" cy="954538"/>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323A4E"/>
              </a:buClr>
              <a:buSzPts val="1200"/>
              <a:buFont typeface="Source Sans Pro Light"/>
              <a:buNone/>
            </a:pPr>
            <a:r>
              <a:rPr lang="en-US" sz="1200" b="0" i="0" u="none" strike="noStrike" cap="none" dirty="0">
                <a:solidFill>
                  <a:schemeClr val="tx2"/>
                </a:solidFill>
                <a:latin typeface="Source Sans Pro Light"/>
                <a:ea typeface="Source Sans Pro Light"/>
                <a:cs typeface="Source Sans Pro Light"/>
                <a:sym typeface="Source Sans Pro Light"/>
              </a:rPr>
              <a:t>Need self service IT user experience, without using Amazon, or using clouds supplemented with on-prem and edge capacity</a:t>
            </a:r>
            <a:endParaRPr sz="1200" b="0" i="0" u="none" strike="noStrike" cap="none" dirty="0">
              <a:solidFill>
                <a:schemeClr val="tx2"/>
              </a:solidFill>
              <a:latin typeface="Arial"/>
              <a:ea typeface="Arial"/>
              <a:cs typeface="Arial"/>
              <a:sym typeface="Arial"/>
            </a:endParaRPr>
          </a:p>
        </p:txBody>
      </p:sp>
      <p:sp>
        <p:nvSpPr>
          <p:cNvPr id="27" name="Shape 323">
            <a:extLst>
              <a:ext uri="{FF2B5EF4-FFF2-40B4-BE49-F238E27FC236}">
                <a16:creationId xmlns:a16="http://schemas.microsoft.com/office/drawing/2014/main" id="{818528EB-207F-4327-9F2A-A83F5F18FBB1}"/>
              </a:ext>
            </a:extLst>
          </p:cNvPr>
          <p:cNvSpPr txBox="1"/>
          <p:nvPr/>
        </p:nvSpPr>
        <p:spPr>
          <a:xfrm>
            <a:off x="7911430" y="4562921"/>
            <a:ext cx="1851542" cy="935488"/>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323A4E"/>
              </a:buClr>
              <a:buSzPts val="1200"/>
              <a:buFont typeface="Source Sans Pro Light"/>
              <a:buNone/>
            </a:pPr>
            <a:r>
              <a:rPr lang="en-US" sz="1200" b="0" i="0" u="none" strike="noStrike" cap="none" dirty="0">
                <a:solidFill>
                  <a:schemeClr val="tx2"/>
                </a:solidFill>
                <a:latin typeface="Source Sans Pro Light"/>
                <a:ea typeface="Source Sans Pro Light"/>
                <a:cs typeface="Source Sans Pro Light"/>
                <a:sym typeface="Source Sans Pro Light"/>
              </a:rPr>
              <a:t>Automated and Integrated security, networking, storage management, logging, health monitoring</a:t>
            </a:r>
            <a:endParaRPr sz="1200" b="0" i="0" u="none" strike="noStrike" cap="none" dirty="0">
              <a:solidFill>
                <a:schemeClr val="tx2"/>
              </a:solidFill>
              <a:latin typeface="Arial"/>
              <a:ea typeface="Arial"/>
              <a:cs typeface="Arial"/>
              <a:sym typeface="Arial"/>
            </a:endParaRPr>
          </a:p>
        </p:txBody>
      </p:sp>
    </p:spTree>
    <p:extLst>
      <p:ext uri="{BB962C8B-B14F-4D97-AF65-F5344CB8AC3E}">
        <p14:creationId xmlns:p14="http://schemas.microsoft.com/office/powerpoint/2010/main" val="32683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a:xfrm>
            <a:off x="-1" y="0"/>
            <a:ext cx="12188825" cy="698873"/>
          </a:xfrm>
          <a:solidFill>
            <a:srgbClr val="000000">
              <a:alpha val="58000"/>
            </a:srgbClr>
          </a:solidFill>
        </p:spPr>
        <p:txBody>
          <a:bodyPr anchor="ctr"/>
          <a:lstStyle/>
          <a:p>
            <a:pPr algn="ctr"/>
            <a:r>
              <a:rPr lang="en-US" sz="3600" dirty="0">
                <a:latin typeface="Quicksand Light" panose="00000400000000000000" pitchFamily="2" charset="0"/>
              </a:rPr>
              <a:t>Called an orchestrator but more like Jazz Improv</a:t>
            </a:r>
          </a:p>
        </p:txBody>
      </p:sp>
      <p:sp>
        <p:nvSpPr>
          <p:cNvPr id="5" name="TextBox 4">
            <a:extLst>
              <a:ext uri="{FF2B5EF4-FFF2-40B4-BE49-F238E27FC236}">
                <a16:creationId xmlns:a16="http://schemas.microsoft.com/office/drawing/2014/main" id="{7E5E4410-5D01-4E05-8CE8-23883E938364}"/>
              </a:ext>
            </a:extLst>
          </p:cNvPr>
          <p:cNvSpPr txBox="1"/>
          <p:nvPr/>
        </p:nvSpPr>
        <p:spPr>
          <a:xfrm>
            <a:off x="7727950" y="6704112"/>
            <a:ext cx="3905250" cy="153888"/>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by Spencer </a:t>
            </a:r>
            <a:r>
              <a:rPr lang="en-US" sz="1000" dirty="0" err="1">
                <a:latin typeface="Quicksand Light" panose="00000400000000000000" pitchFamily="2" charset="0"/>
              </a:rPr>
              <a:t>Imbrock</a:t>
            </a:r>
            <a:r>
              <a:rPr lang="en-US" sz="1000" dirty="0">
                <a:latin typeface="Quicksand Light" panose="00000400000000000000" pitchFamily="2" charset="0"/>
              </a:rPr>
              <a:t> on </a:t>
            </a:r>
            <a:r>
              <a:rPr lang="en-US" sz="1000" dirty="0" err="1">
                <a:latin typeface="Quicksand Light" panose="00000400000000000000" pitchFamily="2" charset="0"/>
              </a:rPr>
              <a:t>Unsplash</a:t>
            </a:r>
            <a:endParaRPr lang="en-US" sz="1000" dirty="0">
              <a:latin typeface="Quicksand Light" panose="00000400000000000000" pitchFamily="2" charset="0"/>
            </a:endParaRPr>
          </a:p>
        </p:txBody>
      </p:sp>
    </p:spTree>
    <p:extLst>
      <p:ext uri="{BB962C8B-B14F-4D97-AF65-F5344CB8AC3E}">
        <p14:creationId xmlns:p14="http://schemas.microsoft.com/office/powerpoint/2010/main" val="8016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97CEA0-FFB4-45AA-979D-7D6066849622}"/>
              </a:ext>
            </a:extLst>
          </p:cNvPr>
          <p:cNvSpPr>
            <a:spLocks noGrp="1"/>
          </p:cNvSpPr>
          <p:nvPr>
            <p:ph sz="quarter" idx="14"/>
          </p:nvPr>
        </p:nvSpPr>
        <p:spPr>
          <a:xfrm>
            <a:off x="579809" y="1474170"/>
            <a:ext cx="6367091" cy="2729530"/>
          </a:xfrm>
        </p:spPr>
        <p:txBody>
          <a:bodyPr/>
          <a:lstStyle/>
          <a:p>
            <a:pPr>
              <a:lnSpc>
                <a:spcPct val="115000"/>
              </a:lnSpc>
              <a:spcBef>
                <a:spcPts val="0"/>
              </a:spcBef>
              <a:buNone/>
              <a:defRPr/>
            </a:pPr>
            <a:r>
              <a:rPr lang="en-US" dirty="0">
                <a:ea typeface="Roboto"/>
                <a:cs typeface="Roboto"/>
                <a:sym typeface="Roboto"/>
              </a:rPr>
              <a:t>You tell Kubernetes the desired state</a:t>
            </a:r>
          </a:p>
          <a:p>
            <a:pPr>
              <a:lnSpc>
                <a:spcPct val="115000"/>
              </a:lnSpc>
              <a:spcBef>
                <a:spcPts val="0"/>
              </a:spcBef>
              <a:buNone/>
              <a:defRPr/>
            </a:pPr>
            <a:endParaRPr lang="en-US" dirty="0">
              <a:ea typeface="Roboto"/>
              <a:cs typeface="Roboto"/>
              <a:sym typeface="Roboto"/>
            </a:endParaRPr>
          </a:p>
          <a:p>
            <a:pPr>
              <a:lnSpc>
                <a:spcPct val="115000"/>
              </a:lnSpc>
              <a:spcBef>
                <a:spcPts val="0"/>
              </a:spcBef>
              <a:buNone/>
              <a:defRPr/>
            </a:pPr>
            <a:r>
              <a:rPr lang="en-US" dirty="0">
                <a:ea typeface="Roboto"/>
                <a:cs typeface="Roboto"/>
                <a:sym typeface="Roboto"/>
              </a:rPr>
              <a:t>Kubernetes relentlessly:</a:t>
            </a:r>
          </a:p>
          <a:p>
            <a:pPr marL="342900" indent="-342900">
              <a:lnSpc>
                <a:spcPct val="115000"/>
              </a:lnSpc>
              <a:spcBef>
                <a:spcPts val="0"/>
              </a:spcBef>
              <a:buFont typeface="Arial" charset="0"/>
              <a:buChar char="•"/>
              <a:defRPr/>
            </a:pPr>
            <a:r>
              <a:rPr lang="en-US" dirty="0">
                <a:ea typeface="Roboto"/>
                <a:cs typeface="Roboto"/>
                <a:sym typeface="Roboto"/>
              </a:rPr>
              <a:t>measures current state</a:t>
            </a:r>
          </a:p>
          <a:p>
            <a:pPr marL="342900" indent="-342900">
              <a:lnSpc>
                <a:spcPct val="115000"/>
              </a:lnSpc>
              <a:spcBef>
                <a:spcPts val="0"/>
              </a:spcBef>
              <a:buFont typeface="Arial" charset="0"/>
              <a:buChar char="•"/>
              <a:defRPr/>
            </a:pPr>
            <a:r>
              <a:rPr lang="en-US" dirty="0">
                <a:ea typeface="Roboto"/>
                <a:cs typeface="Roboto"/>
                <a:sym typeface="Roboto"/>
              </a:rPr>
              <a:t>drives </a:t>
            </a:r>
            <a:r>
              <a:rPr lang="en-US" b="1" dirty="0">
                <a:ea typeface="Roboto"/>
                <a:cs typeface="Roboto"/>
                <a:sym typeface="Roboto"/>
              </a:rPr>
              <a:t>current state</a:t>
            </a:r>
            <a:r>
              <a:rPr lang="en-US" dirty="0">
                <a:ea typeface="Roboto"/>
                <a:cs typeface="Roboto"/>
                <a:sym typeface="Roboto"/>
              </a:rPr>
              <a:t> -&gt; </a:t>
            </a:r>
            <a:r>
              <a:rPr lang="en-US" b="1" dirty="0">
                <a:ea typeface="Roboto"/>
                <a:cs typeface="Roboto"/>
                <a:sym typeface="Roboto"/>
              </a:rPr>
              <a:t>desired state</a:t>
            </a:r>
          </a:p>
          <a:p>
            <a:pPr>
              <a:lnSpc>
                <a:spcPct val="115000"/>
              </a:lnSpc>
              <a:spcBef>
                <a:spcPts val="0"/>
              </a:spcBef>
              <a:buNone/>
              <a:defRPr/>
            </a:pPr>
            <a:endParaRPr lang="en-US" dirty="0">
              <a:ea typeface="Roboto"/>
              <a:cs typeface="Roboto"/>
              <a:sym typeface="Roboto"/>
            </a:endParaRPr>
          </a:p>
          <a:p>
            <a:pPr>
              <a:lnSpc>
                <a:spcPct val="115000"/>
              </a:lnSpc>
              <a:spcBef>
                <a:spcPts val="0"/>
              </a:spcBef>
              <a:buNone/>
              <a:defRPr/>
            </a:pPr>
            <a:r>
              <a:rPr lang="en-US" dirty="0">
                <a:ea typeface="Roboto"/>
                <a:cs typeface="Roboto"/>
                <a:sym typeface="Roboto"/>
              </a:rPr>
              <a:t>Recurring pattern of aspects in the system</a:t>
            </a:r>
          </a:p>
          <a:p>
            <a:endParaRPr lang="en-US" dirty="0"/>
          </a:p>
        </p:txBody>
      </p:sp>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t>Based on control loops</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Kubernetes</a:t>
            </a:r>
          </a:p>
        </p:txBody>
      </p:sp>
      <p:pic>
        <p:nvPicPr>
          <p:cNvPr id="6" name="Picture 3">
            <a:extLst>
              <a:ext uri="{FF2B5EF4-FFF2-40B4-BE49-F238E27FC236}">
                <a16:creationId xmlns:a16="http://schemas.microsoft.com/office/drawing/2014/main" id="{A9CBF24F-CA36-450F-B3DA-C47D070F21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7875" y="412751"/>
            <a:ext cx="58420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Diagram 6">
            <a:extLst>
              <a:ext uri="{FF2B5EF4-FFF2-40B4-BE49-F238E27FC236}">
                <a16:creationId xmlns:a16="http://schemas.microsoft.com/office/drawing/2014/main" id="{87D9FCCE-F9E4-4FD3-8F5A-EEDA3CEC328B}"/>
              </a:ext>
            </a:extLst>
          </p:cNvPr>
          <p:cNvGraphicFramePr/>
          <p:nvPr>
            <p:extLst>
              <p:ext uri="{D42A27DB-BD31-4B8C-83A1-F6EECF244321}">
                <p14:modId xmlns:p14="http://schemas.microsoft.com/office/powerpoint/2010/main" val="1783688538"/>
              </p:ext>
            </p:extLst>
          </p:nvPr>
        </p:nvGraphicFramePr>
        <p:xfrm>
          <a:off x="1822450" y="4147776"/>
          <a:ext cx="2228849" cy="17386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889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t>Say what you want – something else takes care of details</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Desired state analogy</a:t>
            </a:r>
          </a:p>
        </p:txBody>
      </p:sp>
      <p:sp>
        <p:nvSpPr>
          <p:cNvPr id="15" name="Shape 956">
            <a:extLst>
              <a:ext uri="{FF2B5EF4-FFF2-40B4-BE49-F238E27FC236}">
                <a16:creationId xmlns:a16="http://schemas.microsoft.com/office/drawing/2014/main" id="{D82BCC1D-41D2-47F0-AA00-27CCA7CE8565}"/>
              </a:ext>
            </a:extLst>
          </p:cNvPr>
          <p:cNvSpPr/>
          <p:nvPr/>
        </p:nvSpPr>
        <p:spPr>
          <a:xfrm>
            <a:off x="1639888" y="3387725"/>
            <a:ext cx="1581150" cy="376238"/>
          </a:xfrm>
          <a:prstGeom prst="rect">
            <a:avLst/>
          </a:prstGeom>
          <a:noFill/>
          <a:ln>
            <a:noFill/>
          </a:ln>
        </p:spPr>
        <p:txBody>
          <a:bodyPr lIns="91425" tIns="91425" rIns="91425" bIns="91425"/>
          <a:lstStyle/>
          <a:p>
            <a:pPr algn="ctr" eaLnBrk="1" hangingPunct="1">
              <a:lnSpc>
                <a:spcPct val="120000"/>
              </a:lnSpc>
              <a:spcBef>
                <a:spcPts val="0"/>
              </a:spcBef>
              <a:spcAft>
                <a:spcPts val="0"/>
              </a:spcAft>
              <a:buClr>
                <a:srgbClr val="000000"/>
              </a:buClr>
              <a:buSzPct val="25000"/>
              <a:buFont typeface="Roboto"/>
              <a:buNone/>
              <a:defRPr/>
            </a:pPr>
            <a:r>
              <a:rPr lang="en-US" sz="2000" b="1" dirty="0">
                <a:solidFill>
                  <a:schemeClr val="tx2"/>
                </a:solidFill>
                <a:latin typeface="+mn-lt"/>
                <a:ea typeface="Roboto"/>
                <a:cs typeface="Roboto"/>
                <a:sym typeface="Roboto"/>
              </a:rPr>
              <a:t>Child</a:t>
            </a:r>
          </a:p>
        </p:txBody>
      </p:sp>
      <p:sp>
        <p:nvSpPr>
          <p:cNvPr id="16" name="Shape 957">
            <a:extLst>
              <a:ext uri="{FF2B5EF4-FFF2-40B4-BE49-F238E27FC236}">
                <a16:creationId xmlns:a16="http://schemas.microsoft.com/office/drawing/2014/main" id="{8CAA77ED-85B9-449F-93E1-802E6464F6AC}"/>
              </a:ext>
            </a:extLst>
          </p:cNvPr>
          <p:cNvSpPr txBox="1">
            <a:spLocks/>
          </p:cNvSpPr>
          <p:nvPr/>
        </p:nvSpPr>
        <p:spPr>
          <a:xfrm>
            <a:off x="1254125" y="3814763"/>
            <a:ext cx="2949575" cy="1997075"/>
          </a:xfrm>
          <a:prstGeom prst="rect">
            <a:avLst/>
          </a:prstGeom>
          <a:noFill/>
          <a:ln>
            <a:noFill/>
          </a:ln>
        </p:spPr>
        <p:txBody>
          <a:bodyPr lIns="91425" tIns="91425" rIns="91425" bIns="91425"/>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139700" indent="-177800">
              <a:lnSpc>
                <a:spcPct val="120000"/>
              </a:lnSpc>
              <a:spcBef>
                <a:spcPts val="0"/>
              </a:spcBef>
              <a:buClr>
                <a:srgbClr val="000000"/>
              </a:buClr>
              <a:buSzPct val="100000"/>
              <a:buFont typeface="Roboto"/>
              <a:buChar char="•"/>
              <a:defRPr/>
            </a:pPr>
            <a:r>
              <a:rPr lang="en-US" sz="2000" kern="0" dirty="0">
                <a:solidFill>
                  <a:schemeClr val="tx2"/>
                </a:solidFill>
                <a:latin typeface="+mn-lt"/>
              </a:rPr>
              <a:t>Go upstairs</a:t>
            </a:r>
          </a:p>
          <a:p>
            <a:pPr marL="139700" indent="-177800">
              <a:lnSpc>
                <a:spcPct val="120000"/>
              </a:lnSpc>
              <a:spcBef>
                <a:spcPts val="0"/>
              </a:spcBef>
              <a:buClr>
                <a:srgbClr val="000000"/>
              </a:buClr>
              <a:buSzPct val="100000"/>
              <a:buFont typeface="Roboto"/>
              <a:buChar char="•"/>
              <a:defRPr/>
            </a:pPr>
            <a:r>
              <a:rPr lang="en-US" sz="2000" kern="0" dirty="0">
                <a:solidFill>
                  <a:schemeClr val="tx2"/>
                </a:solidFill>
                <a:latin typeface="+mn-lt"/>
              </a:rPr>
              <a:t>Get undressed</a:t>
            </a:r>
          </a:p>
          <a:p>
            <a:pPr marL="139700" indent="-177800">
              <a:lnSpc>
                <a:spcPct val="120000"/>
              </a:lnSpc>
              <a:spcBef>
                <a:spcPts val="0"/>
              </a:spcBef>
              <a:buClr>
                <a:srgbClr val="000000"/>
              </a:buClr>
              <a:buSzPct val="100000"/>
              <a:buFont typeface="Roboto"/>
              <a:buChar char="•"/>
              <a:defRPr/>
            </a:pPr>
            <a:r>
              <a:rPr lang="en-US" sz="2000" kern="0" dirty="0">
                <a:solidFill>
                  <a:schemeClr val="tx2"/>
                </a:solidFill>
                <a:latin typeface="+mn-lt"/>
              </a:rPr>
              <a:t>Put on pajamas</a:t>
            </a:r>
          </a:p>
          <a:p>
            <a:pPr marL="139700" indent="-177800">
              <a:lnSpc>
                <a:spcPct val="120000"/>
              </a:lnSpc>
              <a:spcBef>
                <a:spcPts val="0"/>
              </a:spcBef>
              <a:buClr>
                <a:srgbClr val="000000"/>
              </a:buClr>
              <a:buSzPct val="100000"/>
              <a:buFont typeface="Roboto"/>
              <a:buChar char="•"/>
              <a:defRPr/>
            </a:pPr>
            <a:r>
              <a:rPr lang="en-US" sz="2000" kern="0" dirty="0">
                <a:solidFill>
                  <a:schemeClr val="tx2"/>
                </a:solidFill>
                <a:latin typeface="+mn-lt"/>
              </a:rPr>
              <a:t>Brush your teeth</a:t>
            </a:r>
          </a:p>
          <a:p>
            <a:pPr marL="139700" indent="-177800">
              <a:lnSpc>
                <a:spcPct val="120000"/>
              </a:lnSpc>
              <a:spcBef>
                <a:spcPts val="0"/>
              </a:spcBef>
              <a:buClr>
                <a:srgbClr val="000000"/>
              </a:buClr>
              <a:buSzPct val="100000"/>
              <a:buFont typeface="Roboto"/>
              <a:buChar char="•"/>
              <a:defRPr/>
            </a:pPr>
            <a:r>
              <a:rPr lang="en-US" sz="2000" kern="0" dirty="0">
                <a:solidFill>
                  <a:schemeClr val="tx2"/>
                </a:solidFill>
                <a:latin typeface="+mn-lt"/>
              </a:rPr>
              <a:t>Pick out 2 stories</a:t>
            </a:r>
          </a:p>
        </p:txBody>
      </p:sp>
      <p:sp>
        <p:nvSpPr>
          <p:cNvPr id="17" name="Shape 958">
            <a:extLst>
              <a:ext uri="{FF2B5EF4-FFF2-40B4-BE49-F238E27FC236}">
                <a16:creationId xmlns:a16="http://schemas.microsoft.com/office/drawing/2014/main" id="{6692C11D-CAA5-497B-BFE0-349F9854C2F2}"/>
              </a:ext>
            </a:extLst>
          </p:cNvPr>
          <p:cNvSpPr/>
          <p:nvPr/>
        </p:nvSpPr>
        <p:spPr>
          <a:xfrm>
            <a:off x="5472113" y="3840163"/>
            <a:ext cx="1581150" cy="376237"/>
          </a:xfrm>
          <a:prstGeom prst="rect">
            <a:avLst/>
          </a:prstGeom>
          <a:noFill/>
          <a:ln>
            <a:noFill/>
          </a:ln>
        </p:spPr>
        <p:txBody>
          <a:bodyPr lIns="91425" tIns="91425" rIns="91425" bIns="91425"/>
          <a:lstStyle/>
          <a:p>
            <a:pPr algn="ctr" eaLnBrk="1" hangingPunct="1">
              <a:lnSpc>
                <a:spcPct val="120000"/>
              </a:lnSpc>
              <a:spcBef>
                <a:spcPts val="0"/>
              </a:spcBef>
              <a:spcAft>
                <a:spcPts val="0"/>
              </a:spcAft>
              <a:buClr>
                <a:srgbClr val="000000"/>
              </a:buClr>
              <a:buSzPct val="25000"/>
              <a:buFont typeface="Roboto"/>
              <a:buNone/>
              <a:defRPr/>
            </a:pPr>
            <a:r>
              <a:rPr lang="en-US" sz="2000" b="1" dirty="0">
                <a:solidFill>
                  <a:schemeClr val="tx2"/>
                </a:solidFill>
                <a:latin typeface="+mn-lt"/>
                <a:ea typeface="Roboto"/>
                <a:cs typeface="Roboto"/>
                <a:sym typeface="Roboto"/>
              </a:rPr>
              <a:t>Employee</a:t>
            </a:r>
          </a:p>
        </p:txBody>
      </p:sp>
      <p:sp>
        <p:nvSpPr>
          <p:cNvPr id="18" name="Shape 959">
            <a:extLst>
              <a:ext uri="{FF2B5EF4-FFF2-40B4-BE49-F238E27FC236}">
                <a16:creationId xmlns:a16="http://schemas.microsoft.com/office/drawing/2014/main" id="{DEF303FA-AE36-42E6-A3BA-F5AA907DE682}"/>
              </a:ext>
            </a:extLst>
          </p:cNvPr>
          <p:cNvSpPr/>
          <p:nvPr/>
        </p:nvSpPr>
        <p:spPr>
          <a:xfrm>
            <a:off x="4787900" y="4268788"/>
            <a:ext cx="2949575" cy="1250950"/>
          </a:xfrm>
          <a:prstGeom prst="rect">
            <a:avLst/>
          </a:prstGeom>
          <a:noFill/>
          <a:ln>
            <a:noFill/>
          </a:ln>
        </p:spPr>
        <p:txBody>
          <a:bodyPr lIns="91425" tIns="91425" rIns="91425" bIns="91425"/>
          <a:lstStyle/>
          <a:p>
            <a:pPr marL="139700" indent="-177800" eaLnBrk="1" hangingPunct="1">
              <a:lnSpc>
                <a:spcPct val="120000"/>
              </a:lnSpc>
              <a:spcBef>
                <a:spcPts val="0"/>
              </a:spcBef>
              <a:spcAft>
                <a:spcPts val="0"/>
              </a:spcAft>
              <a:buClr>
                <a:srgbClr val="000000"/>
              </a:buClr>
              <a:buSzPct val="100000"/>
              <a:buFont typeface="Roboto"/>
              <a:buChar char="•"/>
              <a:defRPr/>
            </a:pPr>
            <a:r>
              <a:rPr lang="en-US" sz="2000" dirty="0">
                <a:solidFill>
                  <a:schemeClr val="tx2"/>
                </a:solidFill>
                <a:latin typeface="+mn-lt"/>
                <a:ea typeface="Roboto"/>
                <a:cs typeface="Roboto"/>
                <a:sym typeface="Roboto"/>
              </a:rPr>
              <a:t>Go get some sleep</a:t>
            </a:r>
          </a:p>
        </p:txBody>
      </p:sp>
      <p:pic>
        <p:nvPicPr>
          <p:cNvPr id="19" name="Shape 960">
            <a:extLst>
              <a:ext uri="{FF2B5EF4-FFF2-40B4-BE49-F238E27FC236}">
                <a16:creationId xmlns:a16="http://schemas.microsoft.com/office/drawing/2014/main" id="{71DB77A3-65F8-4BB0-86B1-F8143390F9A0}"/>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325" y="2038350"/>
            <a:ext cx="1736725"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Shape 961">
            <a:extLst>
              <a:ext uri="{FF2B5EF4-FFF2-40B4-BE49-F238E27FC236}">
                <a16:creationId xmlns:a16="http://schemas.microsoft.com/office/drawing/2014/main" id="{42541379-84B9-4E31-BCA3-245951947CCB}"/>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013" y="2219325"/>
            <a:ext cx="11064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998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t>Scale out 3 tier application</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A Pod of </a:t>
            </a:r>
            <a:r>
              <a:rPr lang="en-US" strike="sngStrike" dirty="0">
                <a:solidFill>
                  <a:srgbClr val="FF0000"/>
                </a:solidFill>
              </a:rPr>
              <a:t>whales</a:t>
            </a:r>
            <a:r>
              <a:rPr lang="en-US" dirty="0"/>
              <a:t> containers</a:t>
            </a:r>
          </a:p>
        </p:txBody>
      </p:sp>
      <p:sp>
        <p:nvSpPr>
          <p:cNvPr id="16" name="Shape 957">
            <a:extLst>
              <a:ext uri="{FF2B5EF4-FFF2-40B4-BE49-F238E27FC236}">
                <a16:creationId xmlns:a16="http://schemas.microsoft.com/office/drawing/2014/main" id="{8CAA77ED-85B9-449F-93E1-802E6464F6AC}"/>
              </a:ext>
            </a:extLst>
          </p:cNvPr>
          <p:cNvSpPr txBox="1">
            <a:spLocks/>
          </p:cNvSpPr>
          <p:nvPr/>
        </p:nvSpPr>
        <p:spPr>
          <a:xfrm>
            <a:off x="592866" y="1841501"/>
            <a:ext cx="4316938" cy="3650723"/>
          </a:xfrm>
          <a:prstGeom prst="rect">
            <a:avLst/>
          </a:prstGeom>
          <a:noFill/>
          <a:ln>
            <a:noFill/>
          </a:ln>
        </p:spPr>
        <p:txBody>
          <a:bodyPr lIns="91425" tIns="91425" rIns="91425" bIns="91425"/>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buNone/>
            </a:pPr>
            <a:r>
              <a:rPr lang="en-US" altLang="en-US" sz="2000" dirty="0">
                <a:solidFill>
                  <a:schemeClr val="tx2"/>
                </a:solidFill>
                <a:sym typeface="Roboto"/>
              </a:rPr>
              <a:t>The “atom” of Kubernetes. A group of containers – along with configuration</a:t>
            </a:r>
          </a:p>
          <a:p>
            <a:pPr marL="0" indent="0">
              <a:buNone/>
            </a:pPr>
            <a:r>
              <a:rPr lang="en-US" altLang="en-US" sz="2000" dirty="0">
                <a:solidFill>
                  <a:schemeClr val="tx2"/>
                </a:solidFill>
                <a:sym typeface="Roboto"/>
              </a:rPr>
              <a:t>Kubernetes runs your application and services in pods, but much of Kubernetes itself is running as pods</a:t>
            </a:r>
          </a:p>
          <a:p>
            <a:pPr marL="0" indent="0">
              <a:buNone/>
            </a:pPr>
            <a:r>
              <a:rPr lang="en-US" altLang="en-US" sz="2000" dirty="0">
                <a:solidFill>
                  <a:schemeClr val="tx2"/>
                </a:solidFill>
                <a:sym typeface="Roboto"/>
              </a:rPr>
              <a:t>Pods run on worker nodes – they never move once started – but they can be killed and restarted</a:t>
            </a:r>
          </a:p>
        </p:txBody>
      </p:sp>
      <p:pic>
        <p:nvPicPr>
          <p:cNvPr id="5" name="Picture 4" descr="A picture containing text&#10;&#10;Description automatically generated">
            <a:extLst>
              <a:ext uri="{FF2B5EF4-FFF2-40B4-BE49-F238E27FC236}">
                <a16:creationId xmlns:a16="http://schemas.microsoft.com/office/drawing/2014/main" id="{176052BF-626D-4D8F-974B-103AD6A691A9}"/>
              </a:ext>
            </a:extLst>
          </p:cNvPr>
          <p:cNvPicPr>
            <a:picLocks noChangeAspect="1"/>
          </p:cNvPicPr>
          <p:nvPr/>
        </p:nvPicPr>
        <p:blipFill>
          <a:blip r:embed="rId3"/>
          <a:stretch>
            <a:fillRect/>
          </a:stretch>
        </p:blipFill>
        <p:spPr>
          <a:xfrm>
            <a:off x="4909804" y="2061769"/>
            <a:ext cx="7149553" cy="2949959"/>
          </a:xfrm>
          <a:prstGeom prst="rect">
            <a:avLst/>
          </a:prstGeom>
        </p:spPr>
      </p:pic>
    </p:spTree>
    <p:extLst>
      <p:ext uri="{BB962C8B-B14F-4D97-AF65-F5344CB8AC3E}">
        <p14:creationId xmlns:p14="http://schemas.microsoft.com/office/powerpoint/2010/main" val="85704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t>Scale out multi-pod application or service</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Deployments</a:t>
            </a:r>
          </a:p>
        </p:txBody>
      </p:sp>
      <p:sp>
        <p:nvSpPr>
          <p:cNvPr id="16" name="Shape 957">
            <a:extLst>
              <a:ext uri="{FF2B5EF4-FFF2-40B4-BE49-F238E27FC236}">
                <a16:creationId xmlns:a16="http://schemas.microsoft.com/office/drawing/2014/main" id="{8CAA77ED-85B9-449F-93E1-802E6464F6AC}"/>
              </a:ext>
            </a:extLst>
          </p:cNvPr>
          <p:cNvSpPr txBox="1">
            <a:spLocks/>
          </p:cNvSpPr>
          <p:nvPr/>
        </p:nvSpPr>
        <p:spPr>
          <a:xfrm>
            <a:off x="592866" y="1841501"/>
            <a:ext cx="2949575" cy="1997075"/>
          </a:xfrm>
          <a:prstGeom prst="rect">
            <a:avLst/>
          </a:prstGeom>
          <a:noFill/>
          <a:ln>
            <a:noFill/>
          </a:ln>
        </p:spPr>
        <p:txBody>
          <a:bodyPr lIns="91425" tIns="91425" rIns="91425" bIns="91425"/>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lnSpc>
                <a:spcPct val="120000"/>
              </a:lnSpc>
              <a:spcBef>
                <a:spcPts val="0"/>
              </a:spcBef>
              <a:buClr>
                <a:srgbClr val="000000"/>
              </a:buClr>
              <a:buSzPct val="100000"/>
              <a:buNone/>
              <a:defRPr/>
            </a:pPr>
            <a:r>
              <a:rPr lang="en-US" sz="2000" kern="0" dirty="0">
                <a:solidFill>
                  <a:schemeClr val="tx2"/>
                </a:solidFill>
                <a:latin typeface="+mn-lt"/>
              </a:rPr>
              <a:t>There should be:</a:t>
            </a:r>
          </a:p>
          <a:p>
            <a:pPr marL="0" indent="0">
              <a:lnSpc>
                <a:spcPct val="120000"/>
              </a:lnSpc>
              <a:spcBef>
                <a:spcPts val="0"/>
              </a:spcBef>
              <a:buClr>
                <a:srgbClr val="000000"/>
              </a:buClr>
              <a:buSzPct val="100000"/>
              <a:buNone/>
              <a:defRPr/>
            </a:pPr>
            <a:r>
              <a:rPr lang="en-US" sz="2000" kern="0" dirty="0">
                <a:solidFill>
                  <a:schemeClr val="tx2"/>
                </a:solidFill>
                <a:latin typeface="+mn-lt"/>
              </a:rPr>
              <a:t>3 front-ends (UI)</a:t>
            </a:r>
          </a:p>
          <a:p>
            <a:pPr marL="0" indent="0">
              <a:lnSpc>
                <a:spcPct val="120000"/>
              </a:lnSpc>
              <a:spcBef>
                <a:spcPts val="0"/>
              </a:spcBef>
              <a:buClr>
                <a:srgbClr val="000000"/>
              </a:buClr>
              <a:buSzPct val="100000"/>
              <a:buNone/>
              <a:defRPr/>
            </a:pPr>
            <a:r>
              <a:rPr lang="en-US" sz="2000" kern="0" dirty="0">
                <a:solidFill>
                  <a:schemeClr val="tx2"/>
                </a:solidFill>
                <a:latin typeface="+mn-lt"/>
              </a:rPr>
              <a:t>2 Services</a:t>
            </a:r>
          </a:p>
          <a:p>
            <a:pPr marL="0" indent="0">
              <a:lnSpc>
                <a:spcPct val="120000"/>
              </a:lnSpc>
              <a:spcBef>
                <a:spcPts val="0"/>
              </a:spcBef>
              <a:buClr>
                <a:srgbClr val="000000"/>
              </a:buClr>
              <a:buSzPct val="100000"/>
              <a:buNone/>
              <a:defRPr/>
            </a:pPr>
            <a:r>
              <a:rPr lang="en-US" sz="2000" kern="0" dirty="0">
                <a:solidFill>
                  <a:schemeClr val="tx2"/>
                </a:solidFill>
                <a:latin typeface="+mn-lt"/>
              </a:rPr>
              <a:t>1 Backend (database)</a:t>
            </a:r>
          </a:p>
        </p:txBody>
      </p:sp>
      <p:grpSp>
        <p:nvGrpSpPr>
          <p:cNvPr id="23" name="Group 22">
            <a:extLst>
              <a:ext uri="{FF2B5EF4-FFF2-40B4-BE49-F238E27FC236}">
                <a16:creationId xmlns:a16="http://schemas.microsoft.com/office/drawing/2014/main" id="{1EFD3D58-A896-4D3D-8B10-573CA1791472}"/>
              </a:ext>
            </a:extLst>
          </p:cNvPr>
          <p:cNvGrpSpPr/>
          <p:nvPr/>
        </p:nvGrpSpPr>
        <p:grpSpPr>
          <a:xfrm>
            <a:off x="4789790" y="412751"/>
            <a:ext cx="5588678" cy="4131009"/>
            <a:chOff x="4789790" y="412751"/>
            <a:chExt cx="5588678" cy="4131009"/>
          </a:xfrm>
        </p:grpSpPr>
        <p:pic>
          <p:nvPicPr>
            <p:cNvPr id="5" name="Picture 4" descr="A picture containing clipart&#10;&#10;Description automatically generated">
              <a:extLst>
                <a:ext uri="{FF2B5EF4-FFF2-40B4-BE49-F238E27FC236}">
                  <a16:creationId xmlns:a16="http://schemas.microsoft.com/office/drawing/2014/main" id="{D3660C5A-D802-423A-8B3C-B1A5572830C6}"/>
                </a:ext>
              </a:extLst>
            </p:cNvPr>
            <p:cNvPicPr>
              <a:picLocks noChangeAspect="1"/>
            </p:cNvPicPr>
            <p:nvPr/>
          </p:nvPicPr>
          <p:blipFill>
            <a:blip r:embed="rId3"/>
            <a:stretch>
              <a:fillRect/>
            </a:stretch>
          </p:blipFill>
          <p:spPr>
            <a:xfrm>
              <a:off x="4789790" y="1863711"/>
              <a:ext cx="1219200" cy="1219200"/>
            </a:xfrm>
            <a:prstGeom prst="rect">
              <a:avLst/>
            </a:prstGeom>
          </p:spPr>
        </p:pic>
        <p:pic>
          <p:nvPicPr>
            <p:cNvPr id="7" name="Picture 6">
              <a:extLst>
                <a:ext uri="{FF2B5EF4-FFF2-40B4-BE49-F238E27FC236}">
                  <a16:creationId xmlns:a16="http://schemas.microsoft.com/office/drawing/2014/main" id="{A0E7460E-655F-4365-B33A-E87478A24CEA}"/>
                </a:ext>
              </a:extLst>
            </p:cNvPr>
            <p:cNvPicPr>
              <a:picLocks noChangeAspect="1"/>
            </p:cNvPicPr>
            <p:nvPr/>
          </p:nvPicPr>
          <p:blipFill>
            <a:blip r:embed="rId4"/>
            <a:stretch>
              <a:fillRect/>
            </a:stretch>
          </p:blipFill>
          <p:spPr>
            <a:xfrm>
              <a:off x="6789434" y="1879415"/>
              <a:ext cx="1219200" cy="1219200"/>
            </a:xfrm>
            <a:prstGeom prst="rect">
              <a:avLst/>
            </a:prstGeom>
          </p:spPr>
        </p:pic>
        <p:pic>
          <p:nvPicPr>
            <p:cNvPr id="9" name="Picture 8">
              <a:extLst>
                <a:ext uri="{FF2B5EF4-FFF2-40B4-BE49-F238E27FC236}">
                  <a16:creationId xmlns:a16="http://schemas.microsoft.com/office/drawing/2014/main" id="{9FF7E87C-E8F1-4BDC-83CC-A5073A82643A}"/>
                </a:ext>
              </a:extLst>
            </p:cNvPr>
            <p:cNvPicPr>
              <a:picLocks noChangeAspect="1"/>
            </p:cNvPicPr>
            <p:nvPr/>
          </p:nvPicPr>
          <p:blipFill>
            <a:blip r:embed="rId5"/>
            <a:stretch>
              <a:fillRect/>
            </a:stretch>
          </p:blipFill>
          <p:spPr>
            <a:xfrm>
              <a:off x="9072522" y="412751"/>
              <a:ext cx="1219200" cy="1219200"/>
            </a:xfrm>
            <a:prstGeom prst="rect">
              <a:avLst/>
            </a:prstGeom>
          </p:spPr>
        </p:pic>
        <p:pic>
          <p:nvPicPr>
            <p:cNvPr id="17" name="Picture 16">
              <a:extLst>
                <a:ext uri="{FF2B5EF4-FFF2-40B4-BE49-F238E27FC236}">
                  <a16:creationId xmlns:a16="http://schemas.microsoft.com/office/drawing/2014/main" id="{E68FDB97-DA85-47AE-AD52-1296A52857C9}"/>
                </a:ext>
              </a:extLst>
            </p:cNvPr>
            <p:cNvPicPr>
              <a:picLocks noChangeAspect="1"/>
            </p:cNvPicPr>
            <p:nvPr/>
          </p:nvPicPr>
          <p:blipFill>
            <a:blip r:embed="rId5"/>
            <a:stretch>
              <a:fillRect/>
            </a:stretch>
          </p:blipFill>
          <p:spPr>
            <a:xfrm>
              <a:off x="9072522" y="1833710"/>
              <a:ext cx="1219200" cy="1219200"/>
            </a:xfrm>
            <a:prstGeom prst="rect">
              <a:avLst/>
            </a:prstGeom>
          </p:spPr>
        </p:pic>
        <p:pic>
          <p:nvPicPr>
            <p:cNvPr id="18" name="Picture 17">
              <a:extLst>
                <a:ext uri="{FF2B5EF4-FFF2-40B4-BE49-F238E27FC236}">
                  <a16:creationId xmlns:a16="http://schemas.microsoft.com/office/drawing/2014/main" id="{79575D53-E370-4509-81C4-76C733A1479E}"/>
                </a:ext>
              </a:extLst>
            </p:cNvPr>
            <p:cNvPicPr>
              <a:picLocks noChangeAspect="1"/>
            </p:cNvPicPr>
            <p:nvPr/>
          </p:nvPicPr>
          <p:blipFill>
            <a:blip r:embed="rId5"/>
            <a:stretch>
              <a:fillRect/>
            </a:stretch>
          </p:blipFill>
          <p:spPr>
            <a:xfrm>
              <a:off x="9159268" y="3324560"/>
              <a:ext cx="1219200" cy="1219200"/>
            </a:xfrm>
            <a:prstGeom prst="rect">
              <a:avLst/>
            </a:prstGeom>
          </p:spPr>
        </p:pic>
        <p:sp>
          <p:nvSpPr>
            <p:cNvPr id="20" name="Arrow: Right 19">
              <a:extLst>
                <a:ext uri="{FF2B5EF4-FFF2-40B4-BE49-F238E27FC236}">
                  <a16:creationId xmlns:a16="http://schemas.microsoft.com/office/drawing/2014/main" id="{8D3E5763-90B1-4CE4-8DDD-B4F58DB675EA}"/>
                </a:ext>
              </a:extLst>
            </p:cNvPr>
            <p:cNvSpPr/>
            <p:nvPr/>
          </p:nvSpPr>
          <p:spPr>
            <a:xfrm>
              <a:off x="6179835" y="2473311"/>
              <a:ext cx="518354" cy="304769"/>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 name="Left Brace 21">
              <a:extLst>
                <a:ext uri="{FF2B5EF4-FFF2-40B4-BE49-F238E27FC236}">
                  <a16:creationId xmlns:a16="http://schemas.microsoft.com/office/drawing/2014/main" id="{7F8C7E5A-9A5E-456B-B4F4-58739666FB2F}"/>
                </a:ext>
              </a:extLst>
            </p:cNvPr>
            <p:cNvSpPr/>
            <p:nvPr/>
          </p:nvSpPr>
          <p:spPr bwMode="gray">
            <a:xfrm>
              <a:off x="8262736" y="1211435"/>
              <a:ext cx="706538" cy="2912102"/>
            </a:xfrm>
            <a:prstGeom prst="leftBrace">
              <a:avLst/>
            </a:prstGeom>
            <a:ln>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779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a:xfrm>
            <a:off x="592866" y="811830"/>
            <a:ext cx="10987947" cy="758021"/>
          </a:xfrm>
        </p:spPr>
        <p:txBody>
          <a:bodyPr/>
          <a:lstStyle/>
          <a:p>
            <a:r>
              <a:rPr lang="en-US" dirty="0"/>
              <a:t>Consume pod based service without a need to know details</a:t>
            </a:r>
            <a:br>
              <a:rPr lang="en-US" dirty="0"/>
            </a:br>
            <a:r>
              <a:rPr lang="en-US" dirty="0"/>
              <a:t>an abstraction that hides whether scale out is going on</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Services</a:t>
            </a:r>
          </a:p>
        </p:txBody>
      </p:sp>
      <p:sp>
        <p:nvSpPr>
          <p:cNvPr id="16" name="Shape 957">
            <a:extLst>
              <a:ext uri="{FF2B5EF4-FFF2-40B4-BE49-F238E27FC236}">
                <a16:creationId xmlns:a16="http://schemas.microsoft.com/office/drawing/2014/main" id="{8CAA77ED-85B9-449F-93E1-802E6464F6AC}"/>
              </a:ext>
            </a:extLst>
          </p:cNvPr>
          <p:cNvSpPr txBox="1">
            <a:spLocks/>
          </p:cNvSpPr>
          <p:nvPr/>
        </p:nvSpPr>
        <p:spPr>
          <a:xfrm>
            <a:off x="592866" y="1841501"/>
            <a:ext cx="3390889" cy="1997075"/>
          </a:xfrm>
          <a:prstGeom prst="rect">
            <a:avLst/>
          </a:prstGeom>
          <a:noFill/>
          <a:ln>
            <a:noFill/>
          </a:ln>
        </p:spPr>
        <p:txBody>
          <a:bodyPr lIns="91425" tIns="91425" rIns="91425" bIns="91425"/>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lnSpc>
                <a:spcPct val="120000"/>
              </a:lnSpc>
              <a:spcBef>
                <a:spcPts val="0"/>
              </a:spcBef>
              <a:buClr>
                <a:srgbClr val="000000"/>
              </a:buClr>
              <a:buSzPct val="100000"/>
              <a:buNone/>
              <a:defRPr/>
            </a:pPr>
            <a:r>
              <a:rPr lang="en-US" sz="2000" kern="0" dirty="0">
                <a:solidFill>
                  <a:schemeClr val="tx2"/>
                </a:solidFill>
                <a:latin typeface="+mn-lt"/>
              </a:rPr>
              <a:t>Exposes a set of one or more pods for use by others as a unit – sometimes called a microservice</a:t>
            </a:r>
          </a:p>
        </p:txBody>
      </p:sp>
      <p:grpSp>
        <p:nvGrpSpPr>
          <p:cNvPr id="15" name="Group 14">
            <a:extLst>
              <a:ext uri="{FF2B5EF4-FFF2-40B4-BE49-F238E27FC236}">
                <a16:creationId xmlns:a16="http://schemas.microsoft.com/office/drawing/2014/main" id="{E07D28BD-E79C-479D-A168-4AA561DC1344}"/>
              </a:ext>
            </a:extLst>
          </p:cNvPr>
          <p:cNvGrpSpPr/>
          <p:nvPr/>
        </p:nvGrpSpPr>
        <p:grpSpPr>
          <a:xfrm>
            <a:off x="4332282" y="1773071"/>
            <a:ext cx="5588678" cy="4131009"/>
            <a:chOff x="4789790" y="412751"/>
            <a:chExt cx="5588678" cy="4131009"/>
          </a:xfrm>
        </p:grpSpPr>
        <p:pic>
          <p:nvPicPr>
            <p:cNvPr id="17" name="Picture 16" descr="A picture containing clipart&#10;&#10;Description automatically generated">
              <a:extLst>
                <a:ext uri="{FF2B5EF4-FFF2-40B4-BE49-F238E27FC236}">
                  <a16:creationId xmlns:a16="http://schemas.microsoft.com/office/drawing/2014/main" id="{E125EE31-96EB-412E-9296-EB36CAF8B6A3}"/>
                </a:ext>
              </a:extLst>
            </p:cNvPr>
            <p:cNvPicPr>
              <a:picLocks noChangeAspect="1"/>
            </p:cNvPicPr>
            <p:nvPr/>
          </p:nvPicPr>
          <p:blipFill>
            <a:blip r:embed="rId2"/>
            <a:stretch>
              <a:fillRect/>
            </a:stretch>
          </p:blipFill>
          <p:spPr>
            <a:xfrm>
              <a:off x="4789790" y="1863711"/>
              <a:ext cx="1219200" cy="1219200"/>
            </a:xfrm>
            <a:prstGeom prst="rect">
              <a:avLst/>
            </a:prstGeom>
          </p:spPr>
        </p:pic>
        <p:pic>
          <p:nvPicPr>
            <p:cNvPr id="18" name="Picture 17">
              <a:extLst>
                <a:ext uri="{FF2B5EF4-FFF2-40B4-BE49-F238E27FC236}">
                  <a16:creationId xmlns:a16="http://schemas.microsoft.com/office/drawing/2014/main" id="{12C3C12B-58CE-4FF5-87EB-A345B70D3A05}"/>
                </a:ext>
              </a:extLst>
            </p:cNvPr>
            <p:cNvPicPr>
              <a:picLocks noChangeAspect="1"/>
            </p:cNvPicPr>
            <p:nvPr/>
          </p:nvPicPr>
          <p:blipFill>
            <a:blip r:embed="rId3"/>
            <a:stretch>
              <a:fillRect/>
            </a:stretch>
          </p:blipFill>
          <p:spPr>
            <a:xfrm>
              <a:off x="6789434" y="1879415"/>
              <a:ext cx="1219200" cy="1219200"/>
            </a:xfrm>
            <a:prstGeom prst="rect">
              <a:avLst/>
            </a:prstGeom>
          </p:spPr>
        </p:pic>
        <p:pic>
          <p:nvPicPr>
            <p:cNvPr id="19" name="Picture 18">
              <a:extLst>
                <a:ext uri="{FF2B5EF4-FFF2-40B4-BE49-F238E27FC236}">
                  <a16:creationId xmlns:a16="http://schemas.microsoft.com/office/drawing/2014/main" id="{19BB87D0-9B23-4ED3-AFAC-6426921F62EF}"/>
                </a:ext>
              </a:extLst>
            </p:cNvPr>
            <p:cNvPicPr>
              <a:picLocks noChangeAspect="1"/>
            </p:cNvPicPr>
            <p:nvPr/>
          </p:nvPicPr>
          <p:blipFill>
            <a:blip r:embed="rId4"/>
            <a:stretch>
              <a:fillRect/>
            </a:stretch>
          </p:blipFill>
          <p:spPr>
            <a:xfrm>
              <a:off x="9072522" y="412751"/>
              <a:ext cx="1219200" cy="1219200"/>
            </a:xfrm>
            <a:prstGeom prst="rect">
              <a:avLst/>
            </a:prstGeom>
          </p:spPr>
        </p:pic>
        <p:pic>
          <p:nvPicPr>
            <p:cNvPr id="20" name="Picture 19">
              <a:extLst>
                <a:ext uri="{FF2B5EF4-FFF2-40B4-BE49-F238E27FC236}">
                  <a16:creationId xmlns:a16="http://schemas.microsoft.com/office/drawing/2014/main" id="{7A488A5C-509B-46AE-9901-FB069E2FF66F}"/>
                </a:ext>
              </a:extLst>
            </p:cNvPr>
            <p:cNvPicPr>
              <a:picLocks noChangeAspect="1"/>
            </p:cNvPicPr>
            <p:nvPr/>
          </p:nvPicPr>
          <p:blipFill>
            <a:blip r:embed="rId4"/>
            <a:stretch>
              <a:fillRect/>
            </a:stretch>
          </p:blipFill>
          <p:spPr>
            <a:xfrm>
              <a:off x="9072522" y="1833710"/>
              <a:ext cx="1219200" cy="1219200"/>
            </a:xfrm>
            <a:prstGeom prst="rect">
              <a:avLst/>
            </a:prstGeom>
          </p:spPr>
        </p:pic>
        <p:pic>
          <p:nvPicPr>
            <p:cNvPr id="22" name="Picture 21">
              <a:extLst>
                <a:ext uri="{FF2B5EF4-FFF2-40B4-BE49-F238E27FC236}">
                  <a16:creationId xmlns:a16="http://schemas.microsoft.com/office/drawing/2014/main" id="{9264C1CF-67C0-45E4-B6E9-F5166463D6AC}"/>
                </a:ext>
              </a:extLst>
            </p:cNvPr>
            <p:cNvPicPr>
              <a:picLocks noChangeAspect="1"/>
            </p:cNvPicPr>
            <p:nvPr/>
          </p:nvPicPr>
          <p:blipFill>
            <a:blip r:embed="rId4"/>
            <a:stretch>
              <a:fillRect/>
            </a:stretch>
          </p:blipFill>
          <p:spPr>
            <a:xfrm>
              <a:off x="9159268" y="3324560"/>
              <a:ext cx="1219200" cy="1219200"/>
            </a:xfrm>
            <a:prstGeom prst="rect">
              <a:avLst/>
            </a:prstGeom>
          </p:spPr>
        </p:pic>
        <p:sp>
          <p:nvSpPr>
            <p:cNvPr id="23" name="Arrow: Right 22">
              <a:extLst>
                <a:ext uri="{FF2B5EF4-FFF2-40B4-BE49-F238E27FC236}">
                  <a16:creationId xmlns:a16="http://schemas.microsoft.com/office/drawing/2014/main" id="{69F02E71-F978-4E4E-8DDA-3AA7AAA1D0F9}"/>
                </a:ext>
              </a:extLst>
            </p:cNvPr>
            <p:cNvSpPr/>
            <p:nvPr/>
          </p:nvSpPr>
          <p:spPr>
            <a:xfrm>
              <a:off x="6179835" y="2473311"/>
              <a:ext cx="518354" cy="304769"/>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Left Brace 23">
              <a:extLst>
                <a:ext uri="{FF2B5EF4-FFF2-40B4-BE49-F238E27FC236}">
                  <a16:creationId xmlns:a16="http://schemas.microsoft.com/office/drawing/2014/main" id="{B9CA0205-082A-4E44-BD5D-581F0AFE7708}"/>
                </a:ext>
              </a:extLst>
            </p:cNvPr>
            <p:cNvSpPr/>
            <p:nvPr/>
          </p:nvSpPr>
          <p:spPr bwMode="gray">
            <a:xfrm>
              <a:off x="8262736" y="1211435"/>
              <a:ext cx="706538" cy="2912102"/>
            </a:xfrm>
            <a:prstGeom prst="leftBrace">
              <a:avLst/>
            </a:prstGeom>
            <a:ln>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pic>
        <p:nvPicPr>
          <p:cNvPr id="5" name="Picture 4" descr="A picture containing object, first-aid kit&#10;&#10;Description automatically generated">
            <a:extLst>
              <a:ext uri="{FF2B5EF4-FFF2-40B4-BE49-F238E27FC236}">
                <a16:creationId xmlns:a16="http://schemas.microsoft.com/office/drawing/2014/main" id="{D9A5F39B-9CED-4BA1-AA84-27C4F1404043}"/>
              </a:ext>
            </a:extLst>
          </p:cNvPr>
          <p:cNvPicPr>
            <a:picLocks noChangeAspect="1"/>
          </p:cNvPicPr>
          <p:nvPr/>
        </p:nvPicPr>
        <p:blipFill>
          <a:blip r:embed="rId5"/>
          <a:stretch>
            <a:fillRect/>
          </a:stretch>
        </p:blipFill>
        <p:spPr>
          <a:xfrm>
            <a:off x="10765512" y="3302809"/>
            <a:ext cx="1219200" cy="1219200"/>
          </a:xfrm>
          <a:prstGeom prst="rect">
            <a:avLst/>
          </a:prstGeom>
        </p:spPr>
      </p:pic>
      <p:sp>
        <p:nvSpPr>
          <p:cNvPr id="25" name="Arrow: Right 24">
            <a:extLst>
              <a:ext uri="{FF2B5EF4-FFF2-40B4-BE49-F238E27FC236}">
                <a16:creationId xmlns:a16="http://schemas.microsoft.com/office/drawing/2014/main" id="{DEC0A329-773F-4AEE-8E24-19F15D05EFC1}"/>
              </a:ext>
            </a:extLst>
          </p:cNvPr>
          <p:cNvSpPr/>
          <p:nvPr/>
        </p:nvSpPr>
        <p:spPr>
          <a:xfrm rot="10800000">
            <a:off x="10062154" y="3918318"/>
            <a:ext cx="518354" cy="304769"/>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02027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t>Give services externally reachable URLs</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Ingress</a:t>
            </a:r>
          </a:p>
        </p:txBody>
      </p:sp>
      <p:pic>
        <p:nvPicPr>
          <p:cNvPr id="25" name="Picture 24" descr="A picture containing object, first-aid kit&#10;&#10;Description automatically generated">
            <a:extLst>
              <a:ext uri="{FF2B5EF4-FFF2-40B4-BE49-F238E27FC236}">
                <a16:creationId xmlns:a16="http://schemas.microsoft.com/office/drawing/2014/main" id="{CD90657B-91D9-44FF-B9AC-7A0F3EF85F5C}"/>
              </a:ext>
            </a:extLst>
          </p:cNvPr>
          <p:cNvPicPr>
            <a:picLocks noChangeAspect="1"/>
          </p:cNvPicPr>
          <p:nvPr/>
        </p:nvPicPr>
        <p:blipFill>
          <a:blip r:embed="rId3"/>
          <a:stretch>
            <a:fillRect/>
          </a:stretch>
        </p:blipFill>
        <p:spPr>
          <a:xfrm>
            <a:off x="6210988" y="2610753"/>
            <a:ext cx="1219200" cy="1219200"/>
          </a:xfrm>
          <a:prstGeom prst="rect">
            <a:avLst/>
          </a:prstGeom>
        </p:spPr>
      </p:pic>
      <p:sp>
        <p:nvSpPr>
          <p:cNvPr id="26" name="Arrow: Right 25">
            <a:extLst>
              <a:ext uri="{FF2B5EF4-FFF2-40B4-BE49-F238E27FC236}">
                <a16:creationId xmlns:a16="http://schemas.microsoft.com/office/drawing/2014/main" id="{C0EBF4AC-8F86-4609-96F4-E875ED9C7E0C}"/>
              </a:ext>
            </a:extLst>
          </p:cNvPr>
          <p:cNvSpPr/>
          <p:nvPr/>
        </p:nvSpPr>
        <p:spPr>
          <a:xfrm>
            <a:off x="5606641" y="3220353"/>
            <a:ext cx="518354" cy="304769"/>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7" name="Arrow: Right 26">
            <a:extLst>
              <a:ext uri="{FF2B5EF4-FFF2-40B4-BE49-F238E27FC236}">
                <a16:creationId xmlns:a16="http://schemas.microsoft.com/office/drawing/2014/main" id="{93D52019-0260-4621-9CFF-6E9196F2633B}"/>
              </a:ext>
            </a:extLst>
          </p:cNvPr>
          <p:cNvSpPr/>
          <p:nvPr/>
        </p:nvSpPr>
        <p:spPr>
          <a:xfrm>
            <a:off x="3651556" y="3276615"/>
            <a:ext cx="518354" cy="304769"/>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5" name="Picture 4" descr="A picture containing outdoor, clipart&#10;&#10;Description automatically generated">
            <a:extLst>
              <a:ext uri="{FF2B5EF4-FFF2-40B4-BE49-F238E27FC236}">
                <a16:creationId xmlns:a16="http://schemas.microsoft.com/office/drawing/2014/main" id="{44C4335C-1FAE-4E28-B8DF-B546D0CB8EC8}"/>
              </a:ext>
            </a:extLst>
          </p:cNvPr>
          <p:cNvPicPr>
            <a:picLocks noChangeAspect="1"/>
          </p:cNvPicPr>
          <p:nvPr/>
        </p:nvPicPr>
        <p:blipFill>
          <a:blip r:embed="rId4"/>
          <a:stretch>
            <a:fillRect/>
          </a:stretch>
        </p:blipFill>
        <p:spPr>
          <a:xfrm>
            <a:off x="4255903" y="2610753"/>
            <a:ext cx="1219200" cy="1219200"/>
          </a:xfrm>
          <a:prstGeom prst="rect">
            <a:avLst/>
          </a:prstGeom>
        </p:spPr>
      </p:pic>
      <p:pic>
        <p:nvPicPr>
          <p:cNvPr id="7" name="Picture 6" descr="A close up of a logo&#10;&#10;Description automatically generated">
            <a:extLst>
              <a:ext uri="{FF2B5EF4-FFF2-40B4-BE49-F238E27FC236}">
                <a16:creationId xmlns:a16="http://schemas.microsoft.com/office/drawing/2014/main" id="{602A4623-C0E1-4F50-A195-BC43CECF8102}"/>
              </a:ext>
            </a:extLst>
          </p:cNvPr>
          <p:cNvPicPr>
            <a:picLocks noChangeAspect="1"/>
          </p:cNvPicPr>
          <p:nvPr/>
        </p:nvPicPr>
        <p:blipFill>
          <a:blip r:embed="rId5"/>
          <a:stretch>
            <a:fillRect/>
          </a:stretch>
        </p:blipFill>
        <p:spPr>
          <a:xfrm>
            <a:off x="782738" y="2450958"/>
            <a:ext cx="2558429" cy="1433786"/>
          </a:xfrm>
          <a:prstGeom prst="rect">
            <a:avLst/>
          </a:prstGeom>
        </p:spPr>
      </p:pic>
      <p:sp>
        <p:nvSpPr>
          <p:cNvPr id="8" name="TextBox 7">
            <a:extLst>
              <a:ext uri="{FF2B5EF4-FFF2-40B4-BE49-F238E27FC236}">
                <a16:creationId xmlns:a16="http://schemas.microsoft.com/office/drawing/2014/main" id="{4B70FE5F-2E3B-4557-B72B-D5158366F276}"/>
              </a:ext>
            </a:extLst>
          </p:cNvPr>
          <p:cNvSpPr txBox="1"/>
          <p:nvPr/>
        </p:nvSpPr>
        <p:spPr>
          <a:xfrm>
            <a:off x="1166127" y="3233352"/>
            <a:ext cx="2057870" cy="276999"/>
          </a:xfrm>
          <a:prstGeom prst="rect">
            <a:avLst/>
          </a:prstGeom>
        </p:spPr>
        <p:txBody>
          <a:bodyPr wrap="square" lIns="0" tIns="0" rIns="0" bIns="0" rtlCol="0">
            <a:spAutoFit/>
          </a:bodyPr>
          <a:lstStyle/>
          <a:p>
            <a:pPr algn="l">
              <a:spcAft>
                <a:spcPts val="600"/>
              </a:spcAft>
            </a:pPr>
            <a:r>
              <a:rPr lang="en-US" dirty="0">
                <a:latin typeface="Arial" panose="020B0604020202020204" pitchFamily="34" charset="0"/>
                <a:cs typeface="Arial" panose="020B0604020202020204" pitchFamily="34" charset="0"/>
              </a:rPr>
              <a:t>User - consumers</a:t>
            </a:r>
          </a:p>
        </p:txBody>
      </p:sp>
    </p:spTree>
    <p:extLst>
      <p:ext uri="{BB962C8B-B14F-4D97-AF65-F5344CB8AC3E}">
        <p14:creationId xmlns:p14="http://schemas.microsoft.com/office/powerpoint/2010/main" val="323395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C328A0-BD9B-456A-BF3E-5E01593B9D77}"/>
              </a:ext>
            </a:extLst>
          </p:cNvPr>
          <p:cNvSpPr>
            <a:spLocks noGrp="1"/>
          </p:cNvSpPr>
          <p:nvPr>
            <p:ph type="body" sz="quarter" idx="23"/>
          </p:nvPr>
        </p:nvSpPr>
        <p:spPr/>
        <p:txBody>
          <a:bodyPr/>
          <a:lstStyle/>
          <a:p>
            <a:r>
              <a:rPr lang="en-US" dirty="0"/>
              <a:t>Recap: What is a container?</a:t>
            </a:r>
          </a:p>
          <a:p>
            <a:r>
              <a:rPr lang="en-US" dirty="0"/>
              <a:t>The world is changing</a:t>
            </a:r>
          </a:p>
          <a:p>
            <a:r>
              <a:rPr lang="en-US" dirty="0"/>
              <a:t>Why are people using container orchestrators and clouds</a:t>
            </a:r>
          </a:p>
          <a:p>
            <a:r>
              <a:rPr lang="en-US" dirty="0"/>
              <a:t>The Kubernetes project</a:t>
            </a:r>
          </a:p>
          <a:p>
            <a:r>
              <a:rPr lang="en-US" dirty="0"/>
              <a:t>Workshop – you use Kubernetes yourself to deploy a full n-tier application, running in the cloud, serving users on the internet</a:t>
            </a:r>
          </a:p>
        </p:txBody>
      </p:sp>
    </p:spTree>
    <p:extLst>
      <p:ext uri="{BB962C8B-B14F-4D97-AF65-F5344CB8AC3E}">
        <p14:creationId xmlns:p14="http://schemas.microsoft.com/office/powerpoint/2010/main" val="329030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t>In this example n = 3</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What is n-tier</a:t>
            </a:r>
          </a:p>
        </p:txBody>
      </p:sp>
      <p:pic>
        <p:nvPicPr>
          <p:cNvPr id="22" name="Picture 1">
            <a:extLst>
              <a:ext uri="{FF2B5EF4-FFF2-40B4-BE49-F238E27FC236}">
                <a16:creationId xmlns:a16="http://schemas.microsoft.com/office/drawing/2014/main" id="{189E4213-D9C9-4409-9E7B-E47D207573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809" y="1604963"/>
            <a:ext cx="70675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338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54B6C58-BB2C-4871-AD80-CA5F2B2089D8}"/>
              </a:ext>
            </a:extLst>
          </p:cNvPr>
          <p:cNvSpPr>
            <a:spLocks noGrp="1"/>
          </p:cNvSpPr>
          <p:nvPr>
            <p:ph type="subTitle" idx="10"/>
          </p:nvPr>
        </p:nvSpPr>
        <p:spPr/>
        <p:txBody>
          <a:bodyPr/>
          <a:lstStyle/>
          <a:p>
            <a:r>
              <a:rPr lang="en-US" dirty="0"/>
              <a:t>Scale out 3 tier application</a:t>
            </a:r>
          </a:p>
        </p:txBody>
      </p:sp>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Desired </a:t>
            </a:r>
            <a:r>
              <a:rPr lang="en-US" dirty="0">
                <a:highlight>
                  <a:srgbClr val="000000"/>
                </a:highlight>
              </a:rPr>
              <a:t>s</a:t>
            </a:r>
            <a:r>
              <a:rPr lang="en-US" dirty="0"/>
              <a:t>tate example</a:t>
            </a:r>
          </a:p>
        </p:txBody>
      </p:sp>
      <p:sp>
        <p:nvSpPr>
          <p:cNvPr id="16" name="Shape 957">
            <a:extLst>
              <a:ext uri="{FF2B5EF4-FFF2-40B4-BE49-F238E27FC236}">
                <a16:creationId xmlns:a16="http://schemas.microsoft.com/office/drawing/2014/main" id="{8CAA77ED-85B9-449F-93E1-802E6464F6AC}"/>
              </a:ext>
            </a:extLst>
          </p:cNvPr>
          <p:cNvSpPr txBox="1">
            <a:spLocks/>
          </p:cNvSpPr>
          <p:nvPr/>
        </p:nvSpPr>
        <p:spPr>
          <a:xfrm>
            <a:off x="592866" y="1841501"/>
            <a:ext cx="2949575" cy="1997075"/>
          </a:xfrm>
          <a:prstGeom prst="rect">
            <a:avLst/>
          </a:prstGeom>
          <a:noFill/>
          <a:ln>
            <a:noFill/>
          </a:ln>
        </p:spPr>
        <p:txBody>
          <a:bodyPr lIns="91425" tIns="91425" rIns="91425" bIns="91425"/>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lnSpc>
                <a:spcPct val="120000"/>
              </a:lnSpc>
              <a:spcBef>
                <a:spcPts val="0"/>
              </a:spcBef>
              <a:buClr>
                <a:srgbClr val="000000"/>
              </a:buClr>
              <a:buSzPct val="100000"/>
              <a:buNone/>
              <a:defRPr/>
            </a:pPr>
            <a:r>
              <a:rPr lang="en-US" sz="2000" kern="0" dirty="0">
                <a:solidFill>
                  <a:schemeClr val="tx2"/>
                </a:solidFill>
                <a:latin typeface="+mn-lt"/>
              </a:rPr>
              <a:t>There should be:</a:t>
            </a:r>
          </a:p>
          <a:p>
            <a:pPr marL="0" indent="0">
              <a:lnSpc>
                <a:spcPct val="120000"/>
              </a:lnSpc>
              <a:spcBef>
                <a:spcPts val="0"/>
              </a:spcBef>
              <a:buClr>
                <a:srgbClr val="000000"/>
              </a:buClr>
              <a:buSzPct val="100000"/>
              <a:buNone/>
              <a:defRPr/>
            </a:pPr>
            <a:r>
              <a:rPr lang="en-US" sz="2000" kern="0" dirty="0">
                <a:solidFill>
                  <a:schemeClr val="tx2"/>
                </a:solidFill>
                <a:latin typeface="+mn-lt"/>
              </a:rPr>
              <a:t>3 front-ends (UI)</a:t>
            </a:r>
          </a:p>
          <a:p>
            <a:pPr marL="0" indent="0">
              <a:lnSpc>
                <a:spcPct val="120000"/>
              </a:lnSpc>
              <a:spcBef>
                <a:spcPts val="0"/>
              </a:spcBef>
              <a:buClr>
                <a:srgbClr val="000000"/>
              </a:buClr>
              <a:buSzPct val="100000"/>
              <a:buNone/>
              <a:defRPr/>
            </a:pPr>
            <a:r>
              <a:rPr lang="en-US" sz="2000" kern="0" dirty="0">
                <a:solidFill>
                  <a:schemeClr val="tx2"/>
                </a:solidFill>
                <a:latin typeface="+mn-lt"/>
              </a:rPr>
              <a:t>2 Services</a:t>
            </a:r>
          </a:p>
          <a:p>
            <a:pPr marL="0" indent="0">
              <a:lnSpc>
                <a:spcPct val="120000"/>
              </a:lnSpc>
              <a:spcBef>
                <a:spcPts val="0"/>
              </a:spcBef>
              <a:buClr>
                <a:srgbClr val="000000"/>
              </a:buClr>
              <a:buSzPct val="100000"/>
              <a:buNone/>
              <a:defRPr/>
            </a:pPr>
            <a:r>
              <a:rPr lang="en-US" sz="2000" kern="0" dirty="0">
                <a:solidFill>
                  <a:schemeClr val="tx2"/>
                </a:solidFill>
                <a:latin typeface="+mn-lt"/>
              </a:rPr>
              <a:t>1 Backend (database)</a:t>
            </a:r>
          </a:p>
        </p:txBody>
      </p:sp>
      <p:pic>
        <p:nvPicPr>
          <p:cNvPr id="10" name="Shape 939">
            <a:extLst>
              <a:ext uri="{FF2B5EF4-FFF2-40B4-BE49-F238E27FC236}">
                <a16:creationId xmlns:a16="http://schemas.microsoft.com/office/drawing/2014/main" id="{68D01A0B-0F0C-4CE2-AB00-41A066FAE889}"/>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8638" y="3192463"/>
            <a:ext cx="1168400" cy="1084262"/>
          </a:xfrm>
          <a:prstGeom prst="rect">
            <a:avLst/>
          </a:prstGeom>
          <a:noFill/>
          <a:ln>
            <a:noFill/>
          </a:ln>
          <a:extLst>
            <a:ext uri="{909E8E84-426E-40DD-AFC4-6F175D3DCCD1}">
              <a14:hiddenFill xmlns:a14="http://schemas.microsoft.com/office/drawing/2010/main">
                <a:solidFill>
                  <a:srgbClr val="FFFFFF">
                    <a:alpha val="25070"/>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Shape 940">
            <a:extLst>
              <a:ext uri="{FF2B5EF4-FFF2-40B4-BE49-F238E27FC236}">
                <a16:creationId xmlns:a16="http://schemas.microsoft.com/office/drawing/2014/main" id="{BCD3CCB2-2E3A-4E70-A121-4EBAD68E817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8638" y="1933575"/>
            <a:ext cx="1168400" cy="1084263"/>
          </a:xfrm>
          <a:prstGeom prst="rect">
            <a:avLst/>
          </a:prstGeom>
          <a:noFill/>
          <a:ln>
            <a:noFill/>
          </a:ln>
          <a:extLst>
            <a:ext uri="{909E8E84-426E-40DD-AFC4-6F175D3DCCD1}">
              <a14:hiddenFill xmlns:a14="http://schemas.microsoft.com/office/drawing/2010/main">
                <a:solidFill>
                  <a:srgbClr val="FFFFFF">
                    <a:alpha val="25070"/>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Shape 941">
            <a:extLst>
              <a:ext uri="{FF2B5EF4-FFF2-40B4-BE49-F238E27FC236}">
                <a16:creationId xmlns:a16="http://schemas.microsoft.com/office/drawing/2014/main" id="{A3930A29-0088-4119-BD2A-E52F2381CD48}"/>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588" y="4452938"/>
            <a:ext cx="1206500" cy="1119187"/>
          </a:xfrm>
          <a:prstGeom prst="rect">
            <a:avLst/>
          </a:prstGeom>
          <a:noFill/>
          <a:ln>
            <a:noFill/>
          </a:ln>
          <a:extLst>
            <a:ext uri="{909E8E84-426E-40DD-AFC4-6F175D3DCCD1}">
              <a14:hiddenFill xmlns:a14="http://schemas.microsoft.com/office/drawing/2010/main">
                <a:solidFill>
                  <a:srgbClr val="FFFFFF">
                    <a:alpha val="25070"/>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Shape 942">
            <a:extLst>
              <a:ext uri="{FF2B5EF4-FFF2-40B4-BE49-F238E27FC236}">
                <a16:creationId xmlns:a16="http://schemas.microsoft.com/office/drawing/2014/main" id="{DFBBDA04-85D6-4C58-A98C-28226E12C6D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63" y="1933575"/>
            <a:ext cx="11684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Shape 943">
            <a:extLst>
              <a:ext uri="{FF2B5EF4-FFF2-40B4-BE49-F238E27FC236}">
                <a16:creationId xmlns:a16="http://schemas.microsoft.com/office/drawing/2014/main" id="{DF376B34-9245-4B22-BD7A-BFEBCAD6A49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0088" y="1933575"/>
            <a:ext cx="11684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Shape 944">
            <a:extLst>
              <a:ext uri="{FF2B5EF4-FFF2-40B4-BE49-F238E27FC236}">
                <a16:creationId xmlns:a16="http://schemas.microsoft.com/office/drawing/2014/main" id="{01377724-555F-4215-B02D-400FFDD9483E}"/>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363" y="3211513"/>
            <a:ext cx="116840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36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18CF-3A1C-4528-9038-ED712591254F}"/>
              </a:ext>
            </a:extLst>
          </p:cNvPr>
          <p:cNvSpPr>
            <a:spLocks noGrp="1"/>
          </p:cNvSpPr>
          <p:nvPr>
            <p:ph type="title"/>
          </p:nvPr>
        </p:nvSpPr>
        <p:spPr/>
        <p:txBody>
          <a:bodyPr/>
          <a:lstStyle/>
          <a:p>
            <a:r>
              <a:rPr lang="en-US" dirty="0"/>
              <a:t>Workshop time</a:t>
            </a:r>
          </a:p>
        </p:txBody>
      </p:sp>
      <p:sp>
        <p:nvSpPr>
          <p:cNvPr id="3" name="Subtitle 2">
            <a:extLst>
              <a:ext uri="{FF2B5EF4-FFF2-40B4-BE49-F238E27FC236}">
                <a16:creationId xmlns:a16="http://schemas.microsoft.com/office/drawing/2014/main" id="{1BC34210-DCDD-4A0C-AFE8-1468DBE76C4A}"/>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98592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60070-6B70-49D9-9302-D462480FCC6D}"/>
              </a:ext>
            </a:extLst>
          </p:cNvPr>
          <p:cNvSpPr>
            <a:spLocks noGrp="1"/>
          </p:cNvSpPr>
          <p:nvPr>
            <p:ph type="title"/>
          </p:nvPr>
        </p:nvSpPr>
        <p:spPr/>
        <p:txBody>
          <a:bodyPr/>
          <a:lstStyle/>
          <a:p>
            <a:r>
              <a:rPr lang="en-US" dirty="0"/>
              <a:t>Helm</a:t>
            </a:r>
          </a:p>
        </p:txBody>
      </p:sp>
      <p:sp>
        <p:nvSpPr>
          <p:cNvPr id="4" name="Shape 628">
            <a:extLst>
              <a:ext uri="{FF2B5EF4-FFF2-40B4-BE49-F238E27FC236}">
                <a16:creationId xmlns:a16="http://schemas.microsoft.com/office/drawing/2014/main" id="{461D6A50-5AAD-4067-86C4-7AC06020EF1D}"/>
              </a:ext>
            </a:extLst>
          </p:cNvPr>
          <p:cNvSpPr txBox="1">
            <a:spLocks/>
          </p:cNvSpPr>
          <p:nvPr/>
        </p:nvSpPr>
        <p:spPr>
          <a:xfrm>
            <a:off x="304466" y="1035213"/>
            <a:ext cx="4063200" cy="3966600"/>
          </a:xfrm>
          <a:prstGeom prst="rect">
            <a:avLst/>
          </a:prstGeom>
        </p:spPr>
        <p:txBody>
          <a:bodyPr wrap="square" lIns="91425" tIns="91425" rIns="91425" bIns="91425" anchor="t" anchorCtr="0">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28600">
              <a:spcBef>
                <a:spcPts val="0"/>
              </a:spcBef>
              <a:buNone/>
            </a:pPr>
            <a:r>
              <a:rPr lang="en-US" dirty="0"/>
              <a:t>Package manager for Kubernetes</a:t>
            </a:r>
          </a:p>
          <a:p>
            <a:pPr marL="228600">
              <a:spcBef>
                <a:spcPts val="0"/>
              </a:spcBef>
              <a:buNone/>
            </a:pPr>
            <a:endParaRPr lang="en-US" dirty="0"/>
          </a:p>
          <a:p>
            <a:pPr marL="228600">
              <a:spcBef>
                <a:spcPts val="0"/>
              </a:spcBef>
              <a:buNone/>
            </a:pPr>
            <a:r>
              <a:rPr lang="en-US" dirty="0"/>
              <a:t>Simplifies deployment and management of Kubernetes applications.</a:t>
            </a:r>
          </a:p>
        </p:txBody>
      </p:sp>
      <p:pic>
        <p:nvPicPr>
          <p:cNvPr id="5" name="Shape 629">
            <a:extLst>
              <a:ext uri="{FF2B5EF4-FFF2-40B4-BE49-F238E27FC236}">
                <a16:creationId xmlns:a16="http://schemas.microsoft.com/office/drawing/2014/main" id="{07216DF8-B057-4389-8362-4C573C1EE114}"/>
              </a:ext>
            </a:extLst>
          </p:cNvPr>
          <p:cNvPicPr preferRelativeResize="0"/>
          <p:nvPr/>
        </p:nvPicPr>
        <p:blipFill>
          <a:blip r:embed="rId3">
            <a:alphaModFix/>
          </a:blip>
          <a:stretch>
            <a:fillRect/>
          </a:stretch>
        </p:blipFill>
        <p:spPr>
          <a:xfrm>
            <a:off x="5754075" y="1247575"/>
            <a:ext cx="2543251" cy="2648350"/>
          </a:xfrm>
          <a:prstGeom prst="rect">
            <a:avLst/>
          </a:prstGeom>
          <a:noFill/>
          <a:ln>
            <a:noFill/>
          </a:ln>
        </p:spPr>
      </p:pic>
    </p:spTree>
    <p:extLst>
      <p:ext uri="{BB962C8B-B14F-4D97-AF65-F5344CB8AC3E}">
        <p14:creationId xmlns:p14="http://schemas.microsoft.com/office/powerpoint/2010/main" val="51090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60070-6B70-49D9-9302-D462480FCC6D}"/>
              </a:ext>
            </a:extLst>
          </p:cNvPr>
          <p:cNvSpPr>
            <a:spLocks noGrp="1"/>
          </p:cNvSpPr>
          <p:nvPr>
            <p:ph type="title"/>
          </p:nvPr>
        </p:nvSpPr>
        <p:spPr/>
        <p:txBody>
          <a:bodyPr/>
          <a:lstStyle/>
          <a:p>
            <a:r>
              <a:rPr lang="en-US" dirty="0"/>
              <a:t>Helm Deployment: Components and steps</a:t>
            </a:r>
          </a:p>
        </p:txBody>
      </p:sp>
      <p:pic>
        <p:nvPicPr>
          <p:cNvPr id="6" name="Picture 5" descr="A picture containing screenshot&#10;&#10;Description generated with high confidence">
            <a:extLst>
              <a:ext uri="{FF2B5EF4-FFF2-40B4-BE49-F238E27FC236}">
                <a16:creationId xmlns:a16="http://schemas.microsoft.com/office/drawing/2014/main" id="{F48218D0-3BAD-442A-8351-E3880DB6753D}"/>
              </a:ext>
            </a:extLst>
          </p:cNvPr>
          <p:cNvPicPr>
            <a:picLocks noChangeAspect="1"/>
          </p:cNvPicPr>
          <p:nvPr/>
        </p:nvPicPr>
        <p:blipFill>
          <a:blip r:embed="rId3"/>
          <a:stretch>
            <a:fillRect/>
          </a:stretch>
        </p:blipFill>
        <p:spPr>
          <a:xfrm>
            <a:off x="1059722" y="1247512"/>
            <a:ext cx="8889510" cy="3517399"/>
          </a:xfrm>
          <a:prstGeom prst="rect">
            <a:avLst/>
          </a:prstGeom>
        </p:spPr>
      </p:pic>
    </p:spTree>
    <p:extLst>
      <p:ext uri="{BB962C8B-B14F-4D97-AF65-F5344CB8AC3E}">
        <p14:creationId xmlns:p14="http://schemas.microsoft.com/office/powerpoint/2010/main" val="171123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60070-6B70-49D9-9302-D462480FCC6D}"/>
              </a:ext>
            </a:extLst>
          </p:cNvPr>
          <p:cNvSpPr>
            <a:spLocks noGrp="1"/>
          </p:cNvSpPr>
          <p:nvPr>
            <p:ph type="title"/>
          </p:nvPr>
        </p:nvSpPr>
        <p:spPr/>
        <p:txBody>
          <a:bodyPr/>
          <a:lstStyle/>
          <a:p>
            <a:r>
              <a:rPr lang="en-US" dirty="0"/>
              <a:t>A typical Helm chart on </a:t>
            </a:r>
            <a:r>
              <a:rPr lang="en-US" dirty="0" err="1"/>
              <a:t>github</a:t>
            </a:r>
            <a:endParaRPr lang="en-US" dirty="0"/>
          </a:p>
        </p:txBody>
      </p:sp>
      <p:sp>
        <p:nvSpPr>
          <p:cNvPr id="8" name="Shape 628">
            <a:extLst>
              <a:ext uri="{FF2B5EF4-FFF2-40B4-BE49-F238E27FC236}">
                <a16:creationId xmlns:a16="http://schemas.microsoft.com/office/drawing/2014/main" id="{097B80C4-7340-4C4C-9F80-80A732533FBA}"/>
              </a:ext>
            </a:extLst>
          </p:cNvPr>
          <p:cNvSpPr txBox="1">
            <a:spLocks/>
          </p:cNvSpPr>
          <p:nvPr/>
        </p:nvSpPr>
        <p:spPr>
          <a:xfrm>
            <a:off x="304465" y="1035212"/>
            <a:ext cx="11700721" cy="2209433"/>
          </a:xfrm>
          <a:prstGeom prst="rect">
            <a:avLst/>
          </a:prstGeom>
        </p:spPr>
        <p:txBody>
          <a:bodyPr wrap="square" lIns="91425" tIns="91425" rIns="91425" bIns="91425" anchor="t" anchorCtr="0">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28600">
              <a:spcBef>
                <a:spcPts val="0"/>
              </a:spcBef>
              <a:buNone/>
            </a:pPr>
            <a:r>
              <a:rPr lang="en-US" sz="1800" dirty="0" err="1">
                <a:latin typeface="Consolas" panose="020B0609020204030204" pitchFamily="49" charset="0"/>
                <a:hlinkClick r:id="rId3"/>
              </a:rPr>
              <a:t>rocketchat</a:t>
            </a:r>
            <a:r>
              <a:rPr lang="en-US" sz="1800" dirty="0">
                <a:latin typeface="Consolas" panose="020B0609020204030204" pitchFamily="49" charset="0"/>
              </a:rPr>
              <a:t>/</a:t>
            </a:r>
          </a:p>
          <a:p>
            <a:pPr marL="228600">
              <a:spcBef>
                <a:spcPts val="0"/>
              </a:spcBef>
              <a:buNone/>
            </a:pPr>
            <a:r>
              <a:rPr lang="en-US" sz="1800" dirty="0">
                <a:latin typeface="Consolas" panose="020B0609020204030204" pitchFamily="49" charset="0"/>
              </a:rPr>
              <a:t>  </a:t>
            </a:r>
            <a:r>
              <a:rPr lang="en-US" sz="1800" dirty="0" err="1">
                <a:latin typeface="Consolas" panose="020B0609020204030204" pitchFamily="49" charset="0"/>
              </a:rPr>
              <a:t>Chart.yaml</a:t>
            </a:r>
            <a:r>
              <a:rPr lang="en-US" sz="1800" dirty="0">
                <a:latin typeface="Consolas" panose="020B0609020204030204" pitchFamily="49" charset="0"/>
              </a:rPr>
              <a:t>          # A YAML file containing </a:t>
            </a:r>
            <a:r>
              <a:rPr lang="en-US" sz="1800" b="1" dirty="0">
                <a:solidFill>
                  <a:schemeClr val="accent4"/>
                </a:solidFill>
                <a:latin typeface="Consolas" panose="020B0609020204030204" pitchFamily="49" charset="0"/>
              </a:rPr>
              <a:t>information</a:t>
            </a:r>
            <a:r>
              <a:rPr lang="en-US" sz="1800" dirty="0">
                <a:latin typeface="Consolas" panose="020B0609020204030204" pitchFamily="49" charset="0"/>
              </a:rPr>
              <a:t> about the chart</a:t>
            </a:r>
          </a:p>
          <a:p>
            <a:pPr marL="228600">
              <a:spcBef>
                <a:spcPts val="0"/>
              </a:spcBef>
              <a:buNone/>
            </a:pPr>
            <a:r>
              <a:rPr lang="en-US" sz="1800" dirty="0">
                <a:latin typeface="Consolas" panose="020B0609020204030204" pitchFamily="49" charset="0"/>
              </a:rPr>
              <a:t>  </a:t>
            </a:r>
            <a:r>
              <a:rPr lang="en-US" sz="1800" dirty="0" err="1">
                <a:latin typeface="Consolas" panose="020B0609020204030204" pitchFamily="49" charset="0"/>
              </a:rPr>
              <a:t>requirements.yaml</a:t>
            </a:r>
            <a:r>
              <a:rPr lang="en-US" sz="1800" dirty="0">
                <a:latin typeface="Consolas" panose="020B0609020204030204" pitchFamily="49" charset="0"/>
              </a:rPr>
              <a:t>   # OPTIONAL: A YAML file listing </a:t>
            </a:r>
            <a:r>
              <a:rPr lang="en-US" sz="1800" b="1" dirty="0">
                <a:solidFill>
                  <a:schemeClr val="accent4"/>
                </a:solidFill>
                <a:latin typeface="Consolas" panose="020B0609020204030204" pitchFamily="49" charset="0"/>
              </a:rPr>
              <a:t>dependencies</a:t>
            </a:r>
            <a:r>
              <a:rPr lang="en-US" sz="1800" dirty="0">
                <a:latin typeface="Consolas" panose="020B0609020204030204" pitchFamily="49" charset="0"/>
              </a:rPr>
              <a:t> for the chart</a:t>
            </a:r>
          </a:p>
          <a:p>
            <a:pPr marL="228600">
              <a:spcBef>
                <a:spcPts val="0"/>
              </a:spcBef>
              <a:buNone/>
            </a:pPr>
            <a:r>
              <a:rPr lang="en-US" sz="1800" dirty="0">
                <a:latin typeface="Consolas" panose="020B0609020204030204" pitchFamily="49" charset="0"/>
              </a:rPr>
              <a:t>  </a:t>
            </a:r>
            <a:r>
              <a:rPr lang="en-US" sz="1800" dirty="0" err="1">
                <a:latin typeface="Consolas" panose="020B0609020204030204" pitchFamily="49" charset="0"/>
              </a:rPr>
              <a:t>values.yaml</a:t>
            </a:r>
            <a:r>
              <a:rPr lang="en-US" sz="1800" dirty="0">
                <a:latin typeface="Consolas" panose="020B0609020204030204" pitchFamily="49" charset="0"/>
              </a:rPr>
              <a:t>         # The default configuration values for this chart</a:t>
            </a:r>
          </a:p>
          <a:p>
            <a:pPr marL="228600">
              <a:spcBef>
                <a:spcPts val="0"/>
              </a:spcBef>
              <a:buNone/>
            </a:pPr>
            <a:r>
              <a:rPr lang="en-US" sz="1800" dirty="0">
                <a:latin typeface="Consolas" panose="020B0609020204030204" pitchFamily="49" charset="0"/>
              </a:rPr>
              <a:t>                      # Users can override a default during install</a:t>
            </a:r>
          </a:p>
          <a:p>
            <a:pPr marL="228600">
              <a:spcBef>
                <a:spcPts val="0"/>
              </a:spcBef>
              <a:buNone/>
            </a:pPr>
            <a:r>
              <a:rPr lang="en-US" sz="1800" dirty="0">
                <a:latin typeface="Consolas" panose="020B0609020204030204" pitchFamily="49" charset="0"/>
              </a:rPr>
              <a:t>  charts/             # A directory containing any charts upon which this chart  </a:t>
            </a:r>
          </a:p>
          <a:p>
            <a:pPr marL="228600">
              <a:spcBef>
                <a:spcPts val="0"/>
              </a:spcBef>
              <a:buNone/>
            </a:pPr>
            <a:r>
              <a:rPr lang="en-US" sz="1800" dirty="0">
                <a:latin typeface="Consolas" panose="020B0609020204030204" pitchFamily="49" charset="0"/>
              </a:rPr>
              <a:t>                      # will generate valid Kubernetes manifest files.</a:t>
            </a:r>
          </a:p>
          <a:p>
            <a:pPr marL="228600">
              <a:spcBef>
                <a:spcPts val="0"/>
              </a:spcBef>
              <a:buNone/>
            </a:pPr>
            <a:r>
              <a:rPr lang="en-US" sz="1800" dirty="0">
                <a:latin typeface="Consolas" panose="020B0609020204030204" pitchFamily="49" charset="0"/>
              </a:rPr>
              <a:t>  templates/NOTES.txt # OPTIONAL: A plain text file containing short usage notes</a:t>
            </a:r>
          </a:p>
        </p:txBody>
      </p:sp>
    </p:spTree>
    <p:extLst>
      <p:ext uri="{BB962C8B-B14F-4D97-AF65-F5344CB8AC3E}">
        <p14:creationId xmlns:p14="http://schemas.microsoft.com/office/powerpoint/2010/main" val="425538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00B550-A5B0-418C-AD66-8188350CBD88}"/>
              </a:ext>
            </a:extLst>
          </p:cNvPr>
          <p:cNvSpPr>
            <a:spLocks noGrp="1"/>
          </p:cNvSpPr>
          <p:nvPr>
            <p:ph sz="quarter" idx="14"/>
          </p:nvPr>
        </p:nvSpPr>
        <p:spPr>
          <a:xfrm>
            <a:off x="449356" y="1009037"/>
            <a:ext cx="7548618" cy="1182328"/>
          </a:xfrm>
        </p:spPr>
        <p:txBody>
          <a:bodyPr/>
          <a:lstStyle/>
          <a:p>
            <a:pPr marL="0" indent="0">
              <a:buNone/>
            </a:pPr>
            <a:r>
              <a:rPr lang="en-US" dirty="0"/>
              <a:t>Value overrides can be provided in a </a:t>
            </a:r>
            <a:r>
              <a:rPr lang="en-US" dirty="0" err="1"/>
              <a:t>yaml</a:t>
            </a:r>
            <a:r>
              <a:rPr lang="en-US" dirty="0"/>
              <a:t> file:</a:t>
            </a:r>
          </a:p>
          <a:p>
            <a:pPr marL="0" indent="0">
              <a:buNone/>
            </a:pPr>
            <a:br>
              <a:rPr lang="en-US" dirty="0"/>
            </a:br>
            <a:r>
              <a:rPr lang="en-US" b="1" dirty="0">
                <a:latin typeface="Consolas" panose="020B0609020204030204" pitchFamily="49" charset="0"/>
              </a:rPr>
              <a:t>$ helm install –f </a:t>
            </a:r>
            <a:r>
              <a:rPr lang="en-US" b="1" dirty="0" err="1">
                <a:latin typeface="Consolas" panose="020B0609020204030204" pitchFamily="49" charset="0"/>
              </a:rPr>
              <a:t>myvals.yaml</a:t>
            </a:r>
            <a:r>
              <a:rPr lang="en-US" b="1" dirty="0">
                <a:latin typeface="Consolas" panose="020B0609020204030204" pitchFamily="49" charset="0"/>
              </a:rPr>
              <a:t> </a:t>
            </a:r>
            <a:r>
              <a:rPr lang="en-US" b="1" dirty="0" err="1">
                <a:latin typeface="Consolas" panose="020B0609020204030204" pitchFamily="49" charset="0"/>
              </a:rPr>
              <a:t>wordpress</a:t>
            </a:r>
            <a:endParaRPr lang="en-US" b="1" dirty="0">
              <a:latin typeface="Consolas" panose="020B0609020204030204" pitchFamily="49" charset="0"/>
            </a:endParaRPr>
          </a:p>
          <a:p>
            <a:endParaRPr lang="en-US" dirty="0"/>
          </a:p>
        </p:txBody>
      </p:sp>
      <p:sp>
        <p:nvSpPr>
          <p:cNvPr id="3" name="Title 2">
            <a:extLst>
              <a:ext uri="{FF2B5EF4-FFF2-40B4-BE49-F238E27FC236}">
                <a16:creationId xmlns:a16="http://schemas.microsoft.com/office/drawing/2014/main" id="{71260070-6B70-49D9-9302-D462480FCC6D}"/>
              </a:ext>
            </a:extLst>
          </p:cNvPr>
          <p:cNvSpPr>
            <a:spLocks noGrp="1"/>
          </p:cNvSpPr>
          <p:nvPr>
            <p:ph type="title"/>
          </p:nvPr>
        </p:nvSpPr>
        <p:spPr/>
        <p:txBody>
          <a:bodyPr/>
          <a:lstStyle/>
          <a:p>
            <a:r>
              <a:rPr lang="en-US" dirty="0"/>
              <a:t>Helm install</a:t>
            </a:r>
          </a:p>
        </p:txBody>
      </p:sp>
      <p:sp>
        <p:nvSpPr>
          <p:cNvPr id="4" name="Shape 628">
            <a:extLst>
              <a:ext uri="{FF2B5EF4-FFF2-40B4-BE49-F238E27FC236}">
                <a16:creationId xmlns:a16="http://schemas.microsoft.com/office/drawing/2014/main" id="{2858AFF2-3D97-46E1-ADD6-5B04CF7C8E53}"/>
              </a:ext>
            </a:extLst>
          </p:cNvPr>
          <p:cNvSpPr txBox="1">
            <a:spLocks/>
          </p:cNvSpPr>
          <p:nvPr/>
        </p:nvSpPr>
        <p:spPr>
          <a:xfrm>
            <a:off x="229950" y="2324283"/>
            <a:ext cx="4076579" cy="2209433"/>
          </a:xfrm>
          <a:prstGeom prst="rect">
            <a:avLst/>
          </a:prstGeom>
        </p:spPr>
        <p:txBody>
          <a:bodyPr wrap="square" lIns="91425" tIns="91425" rIns="91425" bIns="91425" anchor="t" anchorCtr="0">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28600">
              <a:spcBef>
                <a:spcPts val="0"/>
              </a:spcBef>
              <a:buNone/>
            </a:pPr>
            <a:r>
              <a:rPr lang="en-US" sz="1800" b="1" dirty="0" err="1">
                <a:solidFill>
                  <a:schemeClr val="accent4"/>
                </a:solidFill>
                <a:latin typeface="Consolas" panose="020B0609020204030204" pitchFamily="49" charset="0"/>
              </a:rPr>
              <a:t>values.yaml</a:t>
            </a:r>
            <a:r>
              <a:rPr lang="en-US" sz="1800" b="1" dirty="0">
                <a:solidFill>
                  <a:schemeClr val="accent4"/>
                </a:solidFill>
                <a:latin typeface="Consolas" panose="020B0609020204030204" pitchFamily="49" charset="0"/>
              </a:rPr>
              <a:t>:</a:t>
            </a:r>
          </a:p>
          <a:p>
            <a:pPr marL="228600">
              <a:spcBef>
                <a:spcPts val="0"/>
              </a:spcBef>
              <a:buNone/>
            </a:pPr>
            <a:endParaRPr lang="en-US" sz="1800" dirty="0">
              <a:latin typeface="Consolas" panose="020B0609020204030204" pitchFamily="49" charset="0"/>
            </a:endParaRPr>
          </a:p>
          <a:p>
            <a:pPr marL="228600">
              <a:spcBef>
                <a:spcPts val="0"/>
              </a:spcBef>
              <a:buNone/>
            </a:pPr>
            <a:r>
              <a:rPr lang="en-US" sz="1800" dirty="0" err="1">
                <a:latin typeface="Consolas" panose="020B0609020204030204" pitchFamily="49" charset="0"/>
              </a:rPr>
              <a:t>imageRegistry</a:t>
            </a:r>
            <a:r>
              <a:rPr lang="en-US" sz="1800" dirty="0">
                <a:latin typeface="Consolas" panose="020B0609020204030204" pitchFamily="49" charset="0"/>
              </a:rPr>
              <a:t>: "quay.io/</a:t>
            </a:r>
            <a:r>
              <a:rPr lang="en-US" sz="1800" dirty="0" err="1">
                <a:latin typeface="Consolas" panose="020B0609020204030204" pitchFamily="49" charset="0"/>
              </a:rPr>
              <a:t>deis</a:t>
            </a:r>
            <a:r>
              <a:rPr lang="en-US" sz="1800" dirty="0">
                <a:latin typeface="Consolas" panose="020B0609020204030204" pitchFamily="49" charset="0"/>
              </a:rPr>
              <a:t>"</a:t>
            </a:r>
          </a:p>
          <a:p>
            <a:pPr marL="228600">
              <a:spcBef>
                <a:spcPts val="0"/>
              </a:spcBef>
              <a:buNone/>
            </a:pPr>
            <a:r>
              <a:rPr lang="en-US" sz="1800" dirty="0" err="1">
                <a:latin typeface="Consolas" panose="020B0609020204030204" pitchFamily="49" charset="0"/>
              </a:rPr>
              <a:t>dockerTag</a:t>
            </a:r>
            <a:r>
              <a:rPr lang="en-US" sz="1800" dirty="0">
                <a:latin typeface="Consolas" panose="020B0609020204030204" pitchFamily="49" charset="0"/>
              </a:rPr>
              <a:t>: "latest"</a:t>
            </a:r>
          </a:p>
          <a:p>
            <a:pPr marL="228600">
              <a:spcBef>
                <a:spcPts val="0"/>
              </a:spcBef>
              <a:buNone/>
            </a:pPr>
            <a:r>
              <a:rPr lang="en-US" sz="1800" dirty="0" err="1">
                <a:latin typeface="Consolas" panose="020B0609020204030204" pitchFamily="49" charset="0"/>
              </a:rPr>
              <a:t>pullPolicy</a:t>
            </a:r>
            <a:r>
              <a:rPr lang="en-US" sz="1800" dirty="0">
                <a:latin typeface="Consolas" panose="020B0609020204030204" pitchFamily="49" charset="0"/>
              </a:rPr>
              <a:t>: "Always"</a:t>
            </a:r>
          </a:p>
          <a:p>
            <a:pPr marL="228600">
              <a:spcBef>
                <a:spcPts val="0"/>
              </a:spcBef>
              <a:buNone/>
            </a:pPr>
            <a:r>
              <a:rPr lang="en-US" sz="1800" dirty="0">
                <a:latin typeface="Consolas" panose="020B0609020204030204" pitchFamily="49" charset="0"/>
              </a:rPr>
              <a:t>storage: "s3"</a:t>
            </a:r>
          </a:p>
        </p:txBody>
      </p:sp>
      <p:sp>
        <p:nvSpPr>
          <p:cNvPr id="6" name="Shape 628">
            <a:extLst>
              <a:ext uri="{FF2B5EF4-FFF2-40B4-BE49-F238E27FC236}">
                <a16:creationId xmlns:a16="http://schemas.microsoft.com/office/drawing/2014/main" id="{4E6B059E-AE50-4D06-A495-9441AD9437C7}"/>
              </a:ext>
            </a:extLst>
          </p:cNvPr>
          <p:cNvSpPr txBox="1">
            <a:spLocks/>
          </p:cNvSpPr>
          <p:nvPr/>
        </p:nvSpPr>
        <p:spPr>
          <a:xfrm>
            <a:off x="7294428" y="2324282"/>
            <a:ext cx="4076579" cy="2209433"/>
          </a:xfrm>
          <a:prstGeom prst="rect">
            <a:avLst/>
          </a:prstGeom>
        </p:spPr>
        <p:txBody>
          <a:bodyPr wrap="square" lIns="91425" tIns="91425" rIns="91425" bIns="91425" anchor="t" anchorCtr="0">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28600">
              <a:spcBef>
                <a:spcPts val="0"/>
              </a:spcBef>
              <a:buNone/>
            </a:pPr>
            <a:r>
              <a:rPr lang="en-US" sz="1800" b="1" dirty="0">
                <a:solidFill>
                  <a:schemeClr val="accent4"/>
                </a:solidFill>
                <a:latin typeface="Consolas" panose="020B0609020204030204" pitchFamily="49" charset="0"/>
              </a:rPr>
              <a:t>EFFECTIVE RESULT</a:t>
            </a:r>
          </a:p>
          <a:p>
            <a:pPr marL="228600">
              <a:spcBef>
                <a:spcPts val="0"/>
              </a:spcBef>
              <a:buNone/>
            </a:pPr>
            <a:endParaRPr lang="en-US" sz="1800" dirty="0">
              <a:latin typeface="Consolas" panose="020B0609020204030204" pitchFamily="49" charset="0"/>
            </a:endParaRPr>
          </a:p>
          <a:p>
            <a:pPr marL="228600">
              <a:spcBef>
                <a:spcPts val="0"/>
              </a:spcBef>
              <a:buNone/>
            </a:pPr>
            <a:r>
              <a:rPr lang="en-US" sz="1800" dirty="0" err="1">
                <a:latin typeface="Consolas" panose="020B0609020204030204" pitchFamily="49" charset="0"/>
              </a:rPr>
              <a:t>imageRegistry</a:t>
            </a:r>
            <a:r>
              <a:rPr lang="en-US" sz="1800" dirty="0">
                <a:latin typeface="Consolas" panose="020B0609020204030204" pitchFamily="49" charset="0"/>
              </a:rPr>
              <a:t>: "quay.io/</a:t>
            </a:r>
            <a:r>
              <a:rPr lang="en-US" sz="1800" dirty="0" err="1">
                <a:latin typeface="Consolas" panose="020B0609020204030204" pitchFamily="49" charset="0"/>
              </a:rPr>
              <a:t>deis</a:t>
            </a:r>
            <a:r>
              <a:rPr lang="en-US" sz="1800" dirty="0">
                <a:latin typeface="Consolas" panose="020B0609020204030204" pitchFamily="49" charset="0"/>
              </a:rPr>
              <a:t>"</a:t>
            </a:r>
          </a:p>
          <a:p>
            <a:pPr marL="228600">
              <a:spcBef>
                <a:spcPts val="0"/>
              </a:spcBef>
              <a:buNone/>
            </a:pPr>
            <a:r>
              <a:rPr lang="en-US" sz="1800" dirty="0" err="1">
                <a:latin typeface="Consolas" panose="020B0609020204030204" pitchFamily="49" charset="0"/>
              </a:rPr>
              <a:t>dockerTag</a:t>
            </a:r>
            <a:r>
              <a:rPr lang="en-US" sz="1800" dirty="0">
                <a:latin typeface="Consolas" panose="020B0609020204030204" pitchFamily="49" charset="0"/>
              </a:rPr>
              <a:t>: "latest"</a:t>
            </a:r>
          </a:p>
          <a:p>
            <a:pPr marL="228600">
              <a:spcBef>
                <a:spcPts val="0"/>
              </a:spcBef>
              <a:buNone/>
            </a:pPr>
            <a:r>
              <a:rPr lang="en-US" sz="1800" dirty="0" err="1">
                <a:latin typeface="Consolas" panose="020B0609020204030204" pitchFamily="49" charset="0"/>
              </a:rPr>
              <a:t>pullPolicy</a:t>
            </a:r>
            <a:r>
              <a:rPr lang="en-US" sz="1800" dirty="0">
                <a:latin typeface="Consolas" panose="020B0609020204030204" pitchFamily="49" charset="0"/>
              </a:rPr>
              <a:t>: "Always"</a:t>
            </a:r>
          </a:p>
          <a:p>
            <a:pPr marL="228600">
              <a:spcBef>
                <a:spcPts val="0"/>
              </a:spcBef>
              <a:buNone/>
            </a:pPr>
            <a:r>
              <a:rPr lang="en-US" sz="1800" dirty="0">
                <a:latin typeface="Consolas" panose="020B0609020204030204" pitchFamily="49" charset="0"/>
              </a:rPr>
              <a:t>storage: “</a:t>
            </a:r>
            <a:r>
              <a:rPr lang="en-US" sz="1800" dirty="0" err="1">
                <a:latin typeface="Consolas" panose="020B0609020204030204" pitchFamily="49" charset="0"/>
              </a:rPr>
              <a:t>gcs</a:t>
            </a:r>
            <a:r>
              <a:rPr lang="en-US" sz="1800" dirty="0">
                <a:latin typeface="Consolas" panose="020B0609020204030204" pitchFamily="49" charset="0"/>
              </a:rPr>
              <a:t>"</a:t>
            </a:r>
          </a:p>
        </p:txBody>
      </p:sp>
      <p:sp>
        <p:nvSpPr>
          <p:cNvPr id="7" name="Shape 628">
            <a:extLst>
              <a:ext uri="{FF2B5EF4-FFF2-40B4-BE49-F238E27FC236}">
                <a16:creationId xmlns:a16="http://schemas.microsoft.com/office/drawing/2014/main" id="{50FC0361-B67F-41E7-B447-20ED098EEB80}"/>
              </a:ext>
            </a:extLst>
          </p:cNvPr>
          <p:cNvSpPr txBox="1">
            <a:spLocks/>
          </p:cNvSpPr>
          <p:nvPr/>
        </p:nvSpPr>
        <p:spPr>
          <a:xfrm>
            <a:off x="4457821" y="2403603"/>
            <a:ext cx="2306773" cy="2209433"/>
          </a:xfrm>
          <a:prstGeom prst="rect">
            <a:avLst/>
          </a:prstGeom>
        </p:spPr>
        <p:txBody>
          <a:bodyPr wrap="square" lIns="91425" tIns="91425" rIns="91425" bIns="91425" anchor="t" anchorCtr="0">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228600">
              <a:spcBef>
                <a:spcPts val="0"/>
              </a:spcBef>
              <a:buNone/>
            </a:pPr>
            <a:r>
              <a:rPr lang="en-US" sz="1800" b="1" dirty="0" err="1">
                <a:solidFill>
                  <a:schemeClr val="accent4"/>
                </a:solidFill>
                <a:latin typeface="Consolas" panose="020B0609020204030204" pitchFamily="49" charset="0"/>
              </a:rPr>
              <a:t>myvals.yaml</a:t>
            </a:r>
            <a:r>
              <a:rPr lang="en-US" sz="1800" b="1" dirty="0">
                <a:solidFill>
                  <a:schemeClr val="accent4"/>
                </a:solidFill>
                <a:latin typeface="Consolas" panose="020B0609020204030204" pitchFamily="49" charset="0"/>
              </a:rPr>
              <a:t>:</a:t>
            </a:r>
          </a:p>
          <a:p>
            <a:pPr marL="228600">
              <a:spcBef>
                <a:spcPts val="0"/>
              </a:spcBef>
              <a:buNone/>
            </a:pPr>
            <a:endParaRPr lang="en-US" sz="1800" dirty="0">
              <a:latin typeface="Consolas" panose="020B0609020204030204" pitchFamily="49" charset="0"/>
            </a:endParaRPr>
          </a:p>
          <a:p>
            <a:pPr marL="228600">
              <a:spcBef>
                <a:spcPts val="0"/>
              </a:spcBef>
              <a:buNone/>
            </a:pPr>
            <a:r>
              <a:rPr lang="en-US" sz="1800" dirty="0">
                <a:latin typeface="Consolas" panose="020B0609020204030204" pitchFamily="49" charset="0"/>
              </a:rPr>
              <a:t>storage: “</a:t>
            </a:r>
            <a:r>
              <a:rPr lang="en-US" sz="1800" dirty="0" err="1">
                <a:latin typeface="Consolas" panose="020B0609020204030204" pitchFamily="49" charset="0"/>
              </a:rPr>
              <a:t>gcs</a:t>
            </a:r>
            <a:r>
              <a:rPr lang="en-US" sz="1800" dirty="0">
                <a:latin typeface="Consolas" panose="020B0609020204030204" pitchFamily="49" charset="0"/>
              </a:rPr>
              <a:t>"</a:t>
            </a:r>
          </a:p>
        </p:txBody>
      </p:sp>
      <p:sp>
        <p:nvSpPr>
          <p:cNvPr id="8" name="TextBox 7">
            <a:extLst>
              <a:ext uri="{FF2B5EF4-FFF2-40B4-BE49-F238E27FC236}">
                <a16:creationId xmlns:a16="http://schemas.microsoft.com/office/drawing/2014/main" id="{A3757440-5BB3-4D97-8445-4CAD5C343738}"/>
              </a:ext>
            </a:extLst>
          </p:cNvPr>
          <p:cNvSpPr txBox="1"/>
          <p:nvPr/>
        </p:nvSpPr>
        <p:spPr>
          <a:xfrm>
            <a:off x="4226763" y="2743202"/>
            <a:ext cx="462116" cy="923330"/>
          </a:xfrm>
          <a:prstGeom prst="rect">
            <a:avLst/>
          </a:prstGeom>
        </p:spPr>
        <p:txBody>
          <a:bodyPr wrap="square" lIns="0" tIns="0" rIns="0" bIns="0" rtlCol="0">
            <a:spAutoFit/>
          </a:bodyPr>
          <a:lstStyle/>
          <a:p>
            <a:pPr algn="l">
              <a:spcAft>
                <a:spcPts val="600"/>
              </a:spcAft>
            </a:pPr>
            <a:r>
              <a:rPr lang="en-US" sz="6000" dirty="0">
                <a:solidFill>
                  <a:schemeClr val="accent4"/>
                </a:solidFill>
              </a:rPr>
              <a:t>+</a:t>
            </a:r>
          </a:p>
        </p:txBody>
      </p:sp>
      <p:sp>
        <p:nvSpPr>
          <p:cNvPr id="9" name="TextBox 8">
            <a:extLst>
              <a:ext uri="{FF2B5EF4-FFF2-40B4-BE49-F238E27FC236}">
                <a16:creationId xmlns:a16="http://schemas.microsoft.com/office/drawing/2014/main" id="{000254A1-AB60-4105-904D-EB47F00651AC}"/>
              </a:ext>
            </a:extLst>
          </p:cNvPr>
          <p:cNvSpPr txBox="1"/>
          <p:nvPr/>
        </p:nvSpPr>
        <p:spPr>
          <a:xfrm>
            <a:off x="6832312" y="2743202"/>
            <a:ext cx="462116" cy="923330"/>
          </a:xfrm>
          <a:prstGeom prst="rect">
            <a:avLst/>
          </a:prstGeom>
        </p:spPr>
        <p:txBody>
          <a:bodyPr wrap="square" lIns="0" tIns="0" rIns="0" bIns="0" rtlCol="0">
            <a:spAutoFit/>
          </a:bodyPr>
          <a:lstStyle/>
          <a:p>
            <a:pPr algn="l">
              <a:spcAft>
                <a:spcPts val="600"/>
              </a:spcAft>
            </a:pPr>
            <a:r>
              <a:rPr lang="en-US" sz="6000" dirty="0">
                <a:solidFill>
                  <a:schemeClr val="accent4"/>
                </a:solidFill>
              </a:rPr>
              <a:t>=</a:t>
            </a:r>
          </a:p>
        </p:txBody>
      </p:sp>
    </p:spTree>
    <p:extLst>
      <p:ext uri="{BB962C8B-B14F-4D97-AF65-F5344CB8AC3E}">
        <p14:creationId xmlns:p14="http://schemas.microsoft.com/office/powerpoint/2010/main" val="417367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60070-6B70-49D9-9302-D462480FCC6D}"/>
              </a:ext>
            </a:extLst>
          </p:cNvPr>
          <p:cNvSpPr>
            <a:spLocks noGrp="1"/>
          </p:cNvSpPr>
          <p:nvPr>
            <p:ph type="title"/>
          </p:nvPr>
        </p:nvSpPr>
        <p:spPr/>
        <p:txBody>
          <a:bodyPr/>
          <a:lstStyle/>
          <a:p>
            <a:r>
              <a:rPr lang="en-US" dirty="0"/>
              <a:t>N-tier</a:t>
            </a:r>
          </a:p>
        </p:txBody>
      </p:sp>
      <p:sp>
        <p:nvSpPr>
          <p:cNvPr id="6" name="Content Placeholder 5">
            <a:extLst>
              <a:ext uri="{FF2B5EF4-FFF2-40B4-BE49-F238E27FC236}">
                <a16:creationId xmlns:a16="http://schemas.microsoft.com/office/drawing/2014/main" id="{5110A6F5-0E4C-47B5-BF9D-A6EA3902CB70}"/>
              </a:ext>
            </a:extLst>
          </p:cNvPr>
          <p:cNvSpPr>
            <a:spLocks noGrp="1"/>
          </p:cNvSpPr>
          <p:nvPr>
            <p:ph sz="quarter" idx="14"/>
          </p:nvPr>
        </p:nvSpPr>
        <p:spPr>
          <a:xfrm>
            <a:off x="757084" y="1665315"/>
            <a:ext cx="5751871" cy="4096387"/>
          </a:xfrm>
          <a:ln w="12700">
            <a:solidFill>
              <a:schemeClr val="accent1"/>
            </a:solidFill>
          </a:ln>
        </p:spPr>
        <p:txBody>
          <a:bodyPr/>
          <a:lstStyle/>
          <a:p>
            <a:pPr marL="0" indent="0">
              <a:buNone/>
            </a:pPr>
            <a:r>
              <a:rPr lang="en-US" dirty="0" err="1">
                <a:latin typeface="Consolas" panose="020B0609020204030204" pitchFamily="49" charset="0"/>
                <a:hlinkClick r:id="rId3"/>
              </a:rPr>
              <a:t>RocketChat</a:t>
            </a:r>
            <a:r>
              <a:rPr lang="en-US" dirty="0">
                <a:latin typeface="Consolas" panose="020B0609020204030204" pitchFamily="49" charset="0"/>
              </a:rPr>
              <a:t> is an </a:t>
            </a:r>
            <a:r>
              <a:rPr lang="en-US" dirty="0">
                <a:latin typeface="Consolas" panose="020B0609020204030204" pitchFamily="49" charset="0"/>
                <a:hlinkClick r:id="rId4"/>
              </a:rPr>
              <a:t>open source</a:t>
            </a:r>
            <a:r>
              <a:rPr lang="en-US" dirty="0">
                <a:latin typeface="Consolas" panose="020B0609020204030204" pitchFamily="49" charset="0"/>
              </a:rPr>
              <a:t> multi-user messaging system that has many of the features of Slack</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It is built using the Node.js based </a:t>
            </a:r>
            <a:r>
              <a:rPr lang="en-US" dirty="0">
                <a:latin typeface="Consolas" panose="020B0609020204030204" pitchFamily="49" charset="0"/>
                <a:hlinkClick r:id="rId5"/>
              </a:rPr>
              <a:t>Meteor</a:t>
            </a:r>
            <a:r>
              <a:rPr lang="en-US" dirty="0">
                <a:latin typeface="Consolas" panose="020B0609020204030204" pitchFamily="49" charset="0"/>
              </a:rPr>
              <a:t> web app framework. Meteor uses a </a:t>
            </a:r>
            <a:r>
              <a:rPr lang="en-US" dirty="0">
                <a:latin typeface="Consolas" panose="020B0609020204030204" pitchFamily="49" charset="0"/>
                <a:hlinkClick r:id="rId6"/>
              </a:rPr>
              <a:t>MongoDB</a:t>
            </a:r>
            <a:r>
              <a:rPr lang="en-US" dirty="0">
                <a:latin typeface="Consolas" panose="020B0609020204030204" pitchFamily="49" charset="0"/>
              </a:rPr>
              <a:t> NoSQL database as its backend to hold state.</a:t>
            </a:r>
          </a:p>
        </p:txBody>
      </p:sp>
      <p:sp>
        <p:nvSpPr>
          <p:cNvPr id="8" name="Shape 535">
            <a:extLst>
              <a:ext uri="{FF2B5EF4-FFF2-40B4-BE49-F238E27FC236}">
                <a16:creationId xmlns:a16="http://schemas.microsoft.com/office/drawing/2014/main" id="{D9B27F10-920C-4A26-87CD-7B5E2263A8BA}"/>
              </a:ext>
            </a:extLst>
          </p:cNvPr>
          <p:cNvSpPr txBox="1">
            <a:spLocks/>
          </p:cNvSpPr>
          <p:nvPr/>
        </p:nvSpPr>
        <p:spPr>
          <a:xfrm>
            <a:off x="2669858" y="412751"/>
            <a:ext cx="7791665" cy="771726"/>
          </a:xfrm>
          <a:prstGeom prst="rect">
            <a:avLst/>
          </a:prstGeom>
        </p:spPr>
        <p:txBody>
          <a:bodyPr wrap="square" lIns="91425" tIns="91425" rIns="91425" bIns="91425" anchor="t" anchorCtr="0">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spcBef>
                <a:spcPts val="0"/>
              </a:spcBef>
              <a:buFont typeface="Arial" panose="020B0604020202020204" pitchFamily="34" charset="0"/>
              <a:buNone/>
            </a:pPr>
            <a:r>
              <a:rPr lang="en-US" b="1" dirty="0" err="1">
                <a:solidFill>
                  <a:schemeClr val="accent4"/>
                </a:solidFill>
                <a:latin typeface="Consolas"/>
                <a:ea typeface="Consolas"/>
                <a:cs typeface="Consolas"/>
                <a:sym typeface="Consolas"/>
              </a:rPr>
              <a:t>RocketChat</a:t>
            </a:r>
            <a:r>
              <a:rPr lang="en-US" b="1" dirty="0">
                <a:solidFill>
                  <a:schemeClr val="accent4"/>
                </a:solidFill>
                <a:latin typeface="Consolas"/>
                <a:ea typeface="Consolas"/>
                <a:cs typeface="Consolas"/>
                <a:sym typeface="Consolas"/>
              </a:rPr>
              <a:t> deployment using Kubernetes with Helm</a:t>
            </a:r>
          </a:p>
        </p:txBody>
      </p:sp>
      <p:pic>
        <p:nvPicPr>
          <p:cNvPr id="11" name="Picture 10">
            <a:extLst>
              <a:ext uri="{FF2B5EF4-FFF2-40B4-BE49-F238E27FC236}">
                <a16:creationId xmlns:a16="http://schemas.microsoft.com/office/drawing/2014/main" id="{2CD67FD1-C66E-4EC8-A46D-F23243B35DD4}"/>
              </a:ext>
            </a:extLst>
          </p:cNvPr>
          <p:cNvPicPr>
            <a:picLocks noChangeAspect="1"/>
          </p:cNvPicPr>
          <p:nvPr/>
        </p:nvPicPr>
        <p:blipFill>
          <a:blip r:embed="rId7"/>
          <a:stretch>
            <a:fillRect/>
          </a:stretch>
        </p:blipFill>
        <p:spPr>
          <a:xfrm>
            <a:off x="8209936" y="796799"/>
            <a:ext cx="2251587" cy="2251587"/>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3AFD8D4A-8A97-47B4-8901-C45CBEC904FE}"/>
              </a:ext>
            </a:extLst>
          </p:cNvPr>
          <p:cNvPicPr>
            <a:picLocks noChangeAspect="1"/>
          </p:cNvPicPr>
          <p:nvPr/>
        </p:nvPicPr>
        <p:blipFill>
          <a:blip r:embed="rId8"/>
          <a:stretch>
            <a:fillRect/>
          </a:stretch>
        </p:blipFill>
        <p:spPr>
          <a:xfrm>
            <a:off x="7926026" y="2861188"/>
            <a:ext cx="2819406" cy="3421387"/>
          </a:xfrm>
          <a:prstGeom prst="rect">
            <a:avLst/>
          </a:prstGeom>
        </p:spPr>
      </p:pic>
    </p:spTree>
    <p:extLst>
      <p:ext uri="{BB962C8B-B14F-4D97-AF65-F5344CB8AC3E}">
        <p14:creationId xmlns:p14="http://schemas.microsoft.com/office/powerpoint/2010/main" val="379335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260070-6B70-49D9-9302-D462480FCC6D}"/>
              </a:ext>
            </a:extLst>
          </p:cNvPr>
          <p:cNvSpPr>
            <a:spLocks noGrp="1"/>
          </p:cNvSpPr>
          <p:nvPr>
            <p:ph type="title"/>
          </p:nvPr>
        </p:nvSpPr>
        <p:spPr/>
        <p:txBody>
          <a:bodyPr/>
          <a:lstStyle/>
          <a:p>
            <a:r>
              <a:rPr lang="en-US" dirty="0"/>
              <a:t>What you will do</a:t>
            </a:r>
          </a:p>
        </p:txBody>
      </p:sp>
      <p:sp>
        <p:nvSpPr>
          <p:cNvPr id="6" name="Content Placeholder 5">
            <a:extLst>
              <a:ext uri="{FF2B5EF4-FFF2-40B4-BE49-F238E27FC236}">
                <a16:creationId xmlns:a16="http://schemas.microsoft.com/office/drawing/2014/main" id="{5110A6F5-0E4C-47B5-BF9D-A6EA3902CB70}"/>
              </a:ext>
            </a:extLst>
          </p:cNvPr>
          <p:cNvSpPr>
            <a:spLocks noGrp="1"/>
          </p:cNvSpPr>
          <p:nvPr>
            <p:ph sz="quarter" idx="14"/>
          </p:nvPr>
        </p:nvSpPr>
        <p:spPr>
          <a:xfrm>
            <a:off x="7440092" y="931652"/>
            <a:ext cx="4447108" cy="3837038"/>
          </a:xfrm>
          <a:ln w="12700">
            <a:solidFill>
              <a:schemeClr val="accent1"/>
            </a:solidFill>
          </a:ln>
        </p:spPr>
        <p:txBody>
          <a:bodyPr/>
          <a:lstStyle/>
          <a:p>
            <a:pPr marL="0" indent="0">
              <a:buNone/>
            </a:pPr>
            <a:r>
              <a:rPr lang="en-US" dirty="0" err="1">
                <a:latin typeface="Consolas" panose="020B0609020204030204" pitchFamily="49" charset="0"/>
              </a:rPr>
              <a:t>mongodb</a:t>
            </a:r>
            <a:r>
              <a:rPr lang="en-US" dirty="0">
                <a:latin typeface="Consolas" panose="020B0609020204030204" pitchFamily="49" charset="0"/>
              </a:rPr>
              <a:t>:</a:t>
            </a:r>
          </a:p>
          <a:p>
            <a:pPr marL="0" indent="0">
              <a:buNone/>
            </a:pPr>
            <a:r>
              <a:rPr lang="en-US" dirty="0">
                <a:latin typeface="Consolas" panose="020B0609020204030204" pitchFamily="49" charset="0"/>
              </a:rPr>
              <a:t>  persistence:</a:t>
            </a:r>
          </a:p>
          <a:p>
            <a:pPr marL="0" indent="0">
              <a:buNone/>
            </a:pPr>
            <a:r>
              <a:rPr lang="en-US" dirty="0">
                <a:latin typeface="Consolas" panose="020B0609020204030204" pitchFamily="49" charset="0"/>
              </a:rPr>
              <a:t>    enabled: true</a:t>
            </a:r>
          </a:p>
          <a:p>
            <a:pPr marL="0" indent="0">
              <a:buNone/>
            </a:pPr>
            <a:r>
              <a:rPr lang="en-US" dirty="0">
                <a:latin typeface="Consolas" panose="020B0609020204030204" pitchFamily="49" charset="0"/>
              </a:rPr>
              <a:t>    </a:t>
            </a:r>
            <a:r>
              <a:rPr lang="en-US" dirty="0" err="1">
                <a:latin typeface="Consolas" panose="020B0609020204030204" pitchFamily="49" charset="0"/>
              </a:rPr>
              <a:t>storageClass</a:t>
            </a:r>
            <a:r>
              <a:rPr lang="en-US" dirty="0">
                <a:latin typeface="Consolas" panose="020B0609020204030204" pitchFamily="49" charset="0"/>
              </a:rPr>
              <a:t>: standard</a:t>
            </a:r>
          </a:p>
          <a:p>
            <a:pPr marL="0" indent="0">
              <a:buNone/>
            </a:pPr>
            <a:r>
              <a:rPr lang="en-US" dirty="0">
                <a:latin typeface="Consolas" panose="020B0609020204030204" pitchFamily="49" charset="0"/>
              </a:rPr>
              <a:t>    </a:t>
            </a:r>
            <a:r>
              <a:rPr lang="en-US" dirty="0" err="1">
                <a:latin typeface="Consolas" panose="020B0609020204030204" pitchFamily="49" charset="0"/>
              </a:rPr>
              <a:t>accessMode</a:t>
            </a:r>
            <a:r>
              <a:rPr lang="en-US" dirty="0">
                <a:latin typeface="Consolas" panose="020B0609020204030204" pitchFamily="49" charset="0"/>
              </a:rPr>
              <a:t>: </a:t>
            </a:r>
            <a:r>
              <a:rPr lang="en-US" dirty="0" err="1">
                <a:latin typeface="Consolas" panose="020B0609020204030204" pitchFamily="49" charset="0"/>
              </a:rPr>
              <a:t>ReadWriteOnce</a:t>
            </a:r>
            <a:endParaRPr lang="en-US" dirty="0">
              <a:latin typeface="Consolas" panose="020B0609020204030204" pitchFamily="49" charset="0"/>
            </a:endParaRPr>
          </a:p>
          <a:p>
            <a:pPr marL="0" indent="0">
              <a:buNone/>
            </a:pPr>
            <a:r>
              <a:rPr lang="en-US" dirty="0">
                <a:latin typeface="Consolas" panose="020B0609020204030204" pitchFamily="49" charset="0"/>
              </a:rPr>
              <a:t>    size: 32Gi</a:t>
            </a:r>
          </a:p>
          <a:p>
            <a:pPr marL="0" indent="0">
              <a:buNone/>
            </a:pPr>
            <a:r>
              <a:rPr lang="en-US" dirty="0">
                <a:latin typeface="Consolas" panose="020B0609020204030204" pitchFamily="49" charset="0"/>
              </a:rPr>
              <a:t>persistence:</a:t>
            </a:r>
          </a:p>
          <a:p>
            <a:pPr marL="0" indent="0">
              <a:buNone/>
            </a:pPr>
            <a:r>
              <a:rPr lang="en-US" dirty="0">
                <a:latin typeface="Consolas" panose="020B0609020204030204" pitchFamily="49" charset="0"/>
              </a:rPr>
              <a:t>  enabled: true</a:t>
            </a:r>
          </a:p>
          <a:p>
            <a:pPr marL="0" indent="0">
              <a:buNone/>
            </a:pPr>
            <a:r>
              <a:rPr lang="en-US" dirty="0">
                <a:latin typeface="Consolas" panose="020B0609020204030204" pitchFamily="49" charset="0"/>
              </a:rPr>
              <a:t>  </a:t>
            </a:r>
            <a:r>
              <a:rPr lang="en-US" dirty="0" err="1">
                <a:latin typeface="Consolas" panose="020B0609020204030204" pitchFamily="49" charset="0"/>
              </a:rPr>
              <a:t>storageClass</a:t>
            </a:r>
            <a:r>
              <a:rPr lang="en-US" dirty="0">
                <a:latin typeface="Consolas" panose="020B0609020204030204" pitchFamily="49" charset="0"/>
              </a:rPr>
              <a:t>: xxx</a:t>
            </a:r>
          </a:p>
          <a:p>
            <a:pPr marL="0" indent="0">
              <a:buNone/>
            </a:pPr>
            <a:r>
              <a:rPr lang="en-US" dirty="0">
                <a:latin typeface="Consolas" panose="020B0609020204030204" pitchFamily="49" charset="0"/>
              </a:rPr>
              <a:t>  </a:t>
            </a:r>
            <a:r>
              <a:rPr lang="en-US" dirty="0" err="1">
                <a:latin typeface="Consolas" panose="020B0609020204030204" pitchFamily="49" charset="0"/>
              </a:rPr>
              <a:t>accessMode</a:t>
            </a:r>
            <a:r>
              <a:rPr lang="en-US" dirty="0">
                <a:latin typeface="Consolas" panose="020B0609020204030204" pitchFamily="49" charset="0"/>
              </a:rPr>
              <a:t>: </a:t>
            </a:r>
            <a:r>
              <a:rPr lang="en-US" dirty="0" err="1">
                <a:latin typeface="Consolas" panose="020B0609020204030204" pitchFamily="49" charset="0"/>
              </a:rPr>
              <a:t>ReadWriteOnce</a:t>
            </a:r>
            <a:endParaRPr lang="en-US" dirty="0">
              <a:latin typeface="Consolas" panose="020B0609020204030204" pitchFamily="49" charset="0"/>
            </a:endParaRPr>
          </a:p>
          <a:p>
            <a:pPr marL="0" indent="0">
              <a:buNone/>
            </a:pPr>
            <a:r>
              <a:rPr lang="en-US" dirty="0">
                <a:latin typeface="Consolas" panose="020B0609020204030204" pitchFamily="49" charset="0"/>
              </a:rPr>
              <a:t>  size: 32Gi</a:t>
            </a:r>
          </a:p>
        </p:txBody>
      </p:sp>
      <p:sp>
        <p:nvSpPr>
          <p:cNvPr id="8" name="Shape 535">
            <a:extLst>
              <a:ext uri="{FF2B5EF4-FFF2-40B4-BE49-F238E27FC236}">
                <a16:creationId xmlns:a16="http://schemas.microsoft.com/office/drawing/2014/main" id="{D9B27F10-920C-4A26-87CD-7B5E2263A8BA}"/>
              </a:ext>
            </a:extLst>
          </p:cNvPr>
          <p:cNvSpPr txBox="1">
            <a:spLocks/>
          </p:cNvSpPr>
          <p:nvPr/>
        </p:nvSpPr>
        <p:spPr>
          <a:xfrm>
            <a:off x="7379510" y="356352"/>
            <a:ext cx="3874005" cy="771726"/>
          </a:xfrm>
          <a:prstGeom prst="rect">
            <a:avLst/>
          </a:prstGeom>
        </p:spPr>
        <p:txBody>
          <a:bodyPr wrap="square" lIns="91425" tIns="91425" rIns="91425" bIns="91425" anchor="t" anchorCtr="0">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spcBef>
                <a:spcPts val="0"/>
              </a:spcBef>
              <a:buFont typeface="Arial" panose="020B0604020202020204" pitchFamily="34" charset="0"/>
              <a:buNone/>
            </a:pPr>
            <a:r>
              <a:rPr lang="en-US" b="1" dirty="0" err="1">
                <a:solidFill>
                  <a:schemeClr val="accent4"/>
                </a:solidFill>
                <a:latin typeface="Consolas"/>
                <a:ea typeface="Consolas"/>
                <a:cs typeface="Consolas"/>
                <a:sym typeface="Consolas"/>
              </a:rPr>
              <a:t>myvals.yaml</a:t>
            </a:r>
            <a:endParaRPr lang="en-US" b="1" dirty="0">
              <a:solidFill>
                <a:schemeClr val="accent4"/>
              </a:solidFill>
              <a:latin typeface="Consolas"/>
              <a:ea typeface="Consolas"/>
              <a:cs typeface="Consolas"/>
              <a:sym typeface="Consolas"/>
            </a:endParaRPr>
          </a:p>
        </p:txBody>
      </p:sp>
      <p:sp>
        <p:nvSpPr>
          <p:cNvPr id="9" name="Content Placeholder 1">
            <a:extLst>
              <a:ext uri="{FF2B5EF4-FFF2-40B4-BE49-F238E27FC236}">
                <a16:creationId xmlns:a16="http://schemas.microsoft.com/office/drawing/2014/main" id="{71855499-BE46-42DA-8F2E-38046A392D69}"/>
              </a:ext>
            </a:extLst>
          </p:cNvPr>
          <p:cNvSpPr txBox="1">
            <a:spLocks/>
          </p:cNvSpPr>
          <p:nvPr/>
        </p:nvSpPr>
        <p:spPr>
          <a:xfrm>
            <a:off x="579808" y="5417574"/>
            <a:ext cx="8259391" cy="508774"/>
          </a:xfrm>
          <a:prstGeom prst="rect">
            <a:avLst/>
          </a:prstGeom>
        </p:spPr>
        <p:txBody>
          <a:bodyPr vert="horz" lIns="0" tIns="0" rIns="0" bIns="0" rtlCol="0">
            <a:noAutofit/>
          </a:bodyPr>
          <a:lstStyle>
            <a:lvl1pPr marL="342900" indent="-342900" algn="l" defTabSz="914400" rtl="0" eaLnBrk="1" latinLnBrk="0" hangingPunct="1">
              <a:lnSpc>
                <a:spcPct val="115000"/>
              </a:lnSpc>
              <a:spcBef>
                <a:spcPts val="0"/>
              </a:spcBef>
              <a:buClr>
                <a:srgbClr val="000000"/>
              </a:buClr>
              <a:buSzPct val="64705"/>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0" indent="0">
              <a:buFont typeface="Arial" panose="020B0604020202020204" pitchFamily="34" charset="0"/>
              <a:buNone/>
            </a:pPr>
            <a:r>
              <a:rPr lang="en-US" b="1" dirty="0">
                <a:latin typeface="Consolas" panose="020B0609020204030204" pitchFamily="49" charset="0"/>
              </a:rPr>
              <a:t>$ helm install –name chat1 –f </a:t>
            </a:r>
            <a:r>
              <a:rPr lang="en-US" b="1" dirty="0" err="1">
                <a:latin typeface="Consolas" panose="020B0609020204030204" pitchFamily="49" charset="0"/>
              </a:rPr>
              <a:t>myvals.yaml</a:t>
            </a:r>
            <a:r>
              <a:rPr lang="en-US" b="1" dirty="0">
                <a:latin typeface="Consolas" panose="020B0609020204030204" pitchFamily="49" charset="0"/>
              </a:rPr>
              <a:t> stable/</a:t>
            </a:r>
            <a:r>
              <a:rPr lang="en-US" b="1" dirty="0" err="1">
                <a:latin typeface="Consolas" panose="020B0609020204030204" pitchFamily="49" charset="0"/>
              </a:rPr>
              <a:t>rocketchat</a:t>
            </a:r>
            <a:endParaRPr lang="en-US" b="1" dirty="0">
              <a:latin typeface="Consolas" panose="020B0609020204030204" pitchFamily="49" charset="0"/>
            </a:endParaRPr>
          </a:p>
          <a:p>
            <a:endParaRPr lang="en-US" dirty="0"/>
          </a:p>
        </p:txBody>
      </p:sp>
      <p:pic>
        <p:nvPicPr>
          <p:cNvPr id="11" name="Picture 10">
            <a:extLst>
              <a:ext uri="{FF2B5EF4-FFF2-40B4-BE49-F238E27FC236}">
                <a16:creationId xmlns:a16="http://schemas.microsoft.com/office/drawing/2014/main" id="{2CD67FD1-C66E-4EC8-A46D-F23243B35DD4}"/>
              </a:ext>
            </a:extLst>
          </p:cNvPr>
          <p:cNvPicPr>
            <a:picLocks noChangeAspect="1"/>
          </p:cNvPicPr>
          <p:nvPr/>
        </p:nvPicPr>
        <p:blipFill>
          <a:blip r:embed="rId3"/>
          <a:stretch>
            <a:fillRect/>
          </a:stretch>
        </p:blipFill>
        <p:spPr>
          <a:xfrm>
            <a:off x="579809" y="963516"/>
            <a:ext cx="2251587" cy="2251587"/>
          </a:xfrm>
          <a:prstGeom prst="rect">
            <a:avLst/>
          </a:prstGeom>
        </p:spPr>
      </p:pic>
    </p:spTree>
    <p:extLst>
      <p:ext uri="{BB962C8B-B14F-4D97-AF65-F5344CB8AC3E}">
        <p14:creationId xmlns:p14="http://schemas.microsoft.com/office/powerpoint/2010/main" val="140273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3">
            <a:extLst>
              <a:ext uri="{FF2B5EF4-FFF2-40B4-BE49-F238E27FC236}">
                <a16:creationId xmlns:a16="http://schemas.microsoft.com/office/drawing/2014/main" id="{33AAB127-893D-4871-8E4B-75869F0F665D}"/>
              </a:ext>
            </a:extLst>
          </p:cNvPr>
          <p:cNvSpPr/>
          <p:nvPr/>
        </p:nvSpPr>
        <p:spPr>
          <a:xfrm>
            <a:off x="5655184" y="1137479"/>
            <a:ext cx="4572000" cy="830996"/>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400" b="0" i="0" u="none" strike="noStrike" cap="none" dirty="0">
                <a:solidFill>
                  <a:srgbClr val="FFFFFF"/>
                </a:solidFill>
                <a:latin typeface="Arial"/>
                <a:ea typeface="Arial"/>
                <a:cs typeface="Arial"/>
                <a:sym typeface="Arial"/>
              </a:rPr>
              <a:t>Steve Wong</a:t>
            </a:r>
          </a:p>
          <a:p>
            <a:pPr marL="0" marR="0" lvl="0" indent="0" algn="l" rtl="0">
              <a:lnSpc>
                <a:spcPct val="100000"/>
              </a:lnSpc>
              <a:spcBef>
                <a:spcPts val="0"/>
              </a:spcBef>
              <a:spcAft>
                <a:spcPts val="0"/>
              </a:spcAft>
              <a:buClr>
                <a:srgbClr val="FFFFFF"/>
              </a:buClr>
              <a:buSzPct val="25000"/>
              <a:buFont typeface="Arial"/>
              <a:buNone/>
            </a:pPr>
            <a:r>
              <a:rPr lang="en-US" sz="2400" b="0" i="0" u="none" strike="noStrike" cap="none" dirty="0">
                <a:solidFill>
                  <a:srgbClr val="FFFFFF"/>
                </a:solidFill>
                <a:latin typeface="Arial"/>
                <a:ea typeface="Arial"/>
                <a:cs typeface="Arial"/>
                <a:sym typeface="Arial"/>
              </a:rPr>
              <a:t>@</a:t>
            </a:r>
            <a:r>
              <a:rPr lang="en-US" sz="2400" b="0" i="0" u="none" strike="noStrike" cap="none" dirty="0" err="1">
                <a:solidFill>
                  <a:srgbClr val="FFFFFF"/>
                </a:solidFill>
                <a:latin typeface="Arial"/>
                <a:ea typeface="Arial"/>
                <a:cs typeface="Arial"/>
                <a:sym typeface="Arial"/>
              </a:rPr>
              <a:t>cantbewong</a:t>
            </a:r>
            <a:endParaRPr lang="en-US" sz="2400" b="0" i="0" u="none" strike="noStrike" cap="none" dirty="0">
              <a:solidFill>
                <a:srgbClr val="FFFFFF"/>
              </a:solidFill>
              <a:latin typeface="Arial"/>
              <a:ea typeface="Arial"/>
              <a:cs typeface="Arial"/>
              <a:sym typeface="Arial"/>
            </a:endParaRPr>
          </a:p>
        </p:txBody>
      </p:sp>
      <p:pic>
        <p:nvPicPr>
          <p:cNvPr id="3" name="Shape 410">
            <a:extLst>
              <a:ext uri="{FF2B5EF4-FFF2-40B4-BE49-F238E27FC236}">
                <a16:creationId xmlns:a16="http://schemas.microsoft.com/office/drawing/2014/main" id="{32DBE0B4-250B-4CC3-BCBC-7364C3C68880}"/>
              </a:ext>
            </a:extLst>
          </p:cNvPr>
          <p:cNvPicPr preferRelativeResize="0"/>
          <p:nvPr/>
        </p:nvPicPr>
        <p:blipFill rotWithShape="1">
          <a:blip r:embed="rId2">
            <a:alphaModFix/>
          </a:blip>
          <a:srcRect/>
          <a:stretch/>
        </p:blipFill>
        <p:spPr>
          <a:xfrm>
            <a:off x="7958657" y="1541599"/>
            <a:ext cx="524764" cy="426630"/>
          </a:xfrm>
          <a:prstGeom prst="rect">
            <a:avLst/>
          </a:prstGeom>
          <a:noFill/>
          <a:ln>
            <a:noFill/>
          </a:ln>
        </p:spPr>
      </p:pic>
      <p:pic>
        <p:nvPicPr>
          <p:cNvPr id="4" name="Shape 411">
            <a:extLst>
              <a:ext uri="{FF2B5EF4-FFF2-40B4-BE49-F238E27FC236}">
                <a16:creationId xmlns:a16="http://schemas.microsoft.com/office/drawing/2014/main" id="{AECA8E68-A495-43DB-B535-1F0377706246}"/>
              </a:ext>
            </a:extLst>
          </p:cNvPr>
          <p:cNvPicPr preferRelativeResize="0"/>
          <p:nvPr/>
        </p:nvPicPr>
        <p:blipFill rotWithShape="1">
          <a:blip r:embed="rId3">
            <a:alphaModFix/>
          </a:blip>
          <a:srcRect/>
          <a:stretch/>
        </p:blipFill>
        <p:spPr>
          <a:xfrm>
            <a:off x="8642819" y="1550807"/>
            <a:ext cx="417421" cy="417421"/>
          </a:xfrm>
          <a:prstGeom prst="rect">
            <a:avLst/>
          </a:prstGeom>
          <a:noFill/>
          <a:ln>
            <a:noFill/>
          </a:ln>
        </p:spPr>
      </p:pic>
    </p:spTree>
    <p:extLst>
      <p:ext uri="{BB962C8B-B14F-4D97-AF65-F5344CB8AC3E}">
        <p14:creationId xmlns:p14="http://schemas.microsoft.com/office/powerpoint/2010/main" val="321441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84CAFF-85E0-42B9-9838-B4CCDCA99D40}"/>
              </a:ext>
            </a:extLst>
          </p:cNvPr>
          <p:cNvSpPr>
            <a:spLocks noGrp="1"/>
          </p:cNvSpPr>
          <p:nvPr>
            <p:ph type="body" sz="quarter" idx="16"/>
          </p:nvPr>
        </p:nvSpPr>
        <p:spPr>
          <a:xfrm>
            <a:off x="3387788" y="153537"/>
            <a:ext cx="5413248" cy="794982"/>
          </a:xfrm>
        </p:spPr>
        <p:txBody>
          <a:bodyPr/>
          <a:lstStyle/>
          <a:p>
            <a:pPr marL="0" indent="0">
              <a:buNone/>
            </a:pPr>
            <a:r>
              <a:rPr lang="en-US" dirty="0"/>
              <a:t>What is a container?</a:t>
            </a:r>
          </a:p>
        </p:txBody>
      </p:sp>
      <p:sp>
        <p:nvSpPr>
          <p:cNvPr id="3" name="Text Placeholder 2">
            <a:extLst>
              <a:ext uri="{FF2B5EF4-FFF2-40B4-BE49-F238E27FC236}">
                <a16:creationId xmlns:a16="http://schemas.microsoft.com/office/drawing/2014/main" id="{E0AA2F2F-F763-41CB-8974-4696543E9A9B}"/>
              </a:ext>
            </a:extLst>
          </p:cNvPr>
          <p:cNvSpPr>
            <a:spLocks noGrp="1"/>
          </p:cNvSpPr>
          <p:nvPr>
            <p:ph type="body" sz="quarter" idx="17"/>
          </p:nvPr>
        </p:nvSpPr>
        <p:spPr>
          <a:xfrm>
            <a:off x="3539225" y="5390668"/>
            <a:ext cx="7700276" cy="1058657"/>
          </a:xfrm>
        </p:spPr>
        <p:txBody>
          <a:bodyPr/>
          <a:lstStyle/>
          <a:p>
            <a:r>
              <a:rPr lang="en-US" dirty="0"/>
              <a:t>Dictionary definition:</a:t>
            </a:r>
          </a:p>
          <a:p>
            <a:r>
              <a:rPr lang="en-US" dirty="0"/>
              <a:t>something used to transport something else, holds things </a:t>
            </a:r>
          </a:p>
          <a:p>
            <a:br>
              <a:rPr lang="en-US" dirty="0"/>
            </a:br>
            <a:r>
              <a:rPr lang="en-US" sz="1000" dirty="0"/>
              <a:t>Photo: </a:t>
            </a:r>
            <a:r>
              <a:rPr lang="en-US" sz="1000" dirty="0" err="1"/>
              <a:t>Fructibus</a:t>
            </a:r>
            <a:r>
              <a:rPr lang="en-US" sz="1000" dirty="0"/>
              <a:t> [CC0], from Wikimedia Commons</a:t>
            </a:r>
          </a:p>
        </p:txBody>
      </p:sp>
    </p:spTree>
    <p:extLst>
      <p:ext uri="{BB962C8B-B14F-4D97-AF65-F5344CB8AC3E}">
        <p14:creationId xmlns:p14="http://schemas.microsoft.com/office/powerpoint/2010/main" val="266408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able&#10;&#10;Description automatically generated">
            <a:extLst>
              <a:ext uri="{FF2B5EF4-FFF2-40B4-BE49-F238E27FC236}">
                <a16:creationId xmlns:a16="http://schemas.microsoft.com/office/drawing/2014/main" id="{09BFAEB6-A8B5-46F1-B1DA-4D722DF3E946}"/>
              </a:ext>
            </a:extLst>
          </p:cNvPr>
          <p:cNvPicPr>
            <a:picLocks noGrp="1" noChangeAspect="1"/>
          </p:cNvPicPr>
          <p:nvPr>
            <p:ph sz="quarter" idx="14"/>
          </p:nvPr>
        </p:nvPicPr>
        <p:blipFill>
          <a:blip r:embed="rId3"/>
          <a:stretch>
            <a:fillRect/>
          </a:stretch>
        </p:blipFill>
        <p:spPr>
          <a:xfrm>
            <a:off x="681451" y="1995637"/>
            <a:ext cx="3617120" cy="2712840"/>
          </a:xfrm>
        </p:spPr>
      </p:pic>
      <p:sp>
        <p:nvSpPr>
          <p:cNvPr id="3" name="Subtitle 2">
            <a:extLst>
              <a:ext uri="{FF2B5EF4-FFF2-40B4-BE49-F238E27FC236}">
                <a16:creationId xmlns:a16="http://schemas.microsoft.com/office/drawing/2014/main" id="{819F23E6-EB1E-4CFF-A8C5-3501BE306F4A}"/>
              </a:ext>
            </a:extLst>
          </p:cNvPr>
          <p:cNvSpPr>
            <a:spLocks noGrp="1"/>
          </p:cNvSpPr>
          <p:nvPr>
            <p:ph type="subTitle" idx="10"/>
          </p:nvPr>
        </p:nvSpPr>
        <p:spPr/>
        <p:txBody>
          <a:bodyPr/>
          <a:lstStyle/>
          <a:p>
            <a:r>
              <a:rPr lang="en-US" dirty="0"/>
              <a:t>In the software world containers are used to hold and transport applications.</a:t>
            </a:r>
          </a:p>
          <a:p>
            <a:endParaRPr lang="en-US" dirty="0"/>
          </a:p>
        </p:txBody>
      </p:sp>
      <p:sp>
        <p:nvSpPr>
          <p:cNvPr id="4" name="Title 3">
            <a:extLst>
              <a:ext uri="{FF2B5EF4-FFF2-40B4-BE49-F238E27FC236}">
                <a16:creationId xmlns:a16="http://schemas.microsoft.com/office/drawing/2014/main" id="{DF7C38BF-4C2F-414E-9A3E-C02A89D8EB2F}"/>
              </a:ext>
            </a:extLst>
          </p:cNvPr>
          <p:cNvSpPr>
            <a:spLocks noGrp="1"/>
          </p:cNvSpPr>
          <p:nvPr>
            <p:ph type="title"/>
          </p:nvPr>
        </p:nvSpPr>
        <p:spPr/>
        <p:txBody>
          <a:bodyPr/>
          <a:lstStyle/>
          <a:p>
            <a:r>
              <a:rPr lang="en-US" dirty="0"/>
              <a:t>Software containers</a:t>
            </a:r>
          </a:p>
        </p:txBody>
      </p:sp>
      <p:sp>
        <p:nvSpPr>
          <p:cNvPr id="7" name="Rectangle 6">
            <a:extLst>
              <a:ext uri="{FF2B5EF4-FFF2-40B4-BE49-F238E27FC236}">
                <a16:creationId xmlns:a16="http://schemas.microsoft.com/office/drawing/2014/main" id="{48DC5055-5F8F-4473-BACE-F1325CC45BFE}"/>
              </a:ext>
            </a:extLst>
          </p:cNvPr>
          <p:cNvSpPr/>
          <p:nvPr/>
        </p:nvSpPr>
        <p:spPr>
          <a:xfrm>
            <a:off x="6291618" y="1995637"/>
            <a:ext cx="4421875" cy="2828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2000" dirty="0">
                <a:solidFill>
                  <a:schemeClr val="tx1"/>
                </a:solidFill>
              </a:rPr>
              <a:t>Container</a:t>
            </a:r>
          </a:p>
        </p:txBody>
      </p:sp>
      <p:sp>
        <p:nvSpPr>
          <p:cNvPr id="8" name="TextBox 7">
            <a:extLst>
              <a:ext uri="{FF2B5EF4-FFF2-40B4-BE49-F238E27FC236}">
                <a16:creationId xmlns:a16="http://schemas.microsoft.com/office/drawing/2014/main" id="{A3DBA0E8-42FF-4D57-A5D8-C57D1925F774}"/>
              </a:ext>
            </a:extLst>
          </p:cNvPr>
          <p:cNvSpPr txBox="1"/>
          <p:nvPr/>
        </p:nvSpPr>
        <p:spPr>
          <a:xfrm>
            <a:off x="6769290" y="2695433"/>
            <a:ext cx="3179928" cy="1338828"/>
          </a:xfrm>
          <a:prstGeom prst="rect">
            <a:avLst/>
          </a:prstGeom>
        </p:spPr>
        <p:txBody>
          <a:bodyPr wrap="square" lIns="0" tIns="0" rIns="0" bIns="0" rtlCol="0">
            <a:spAutoFit/>
          </a:bodyPr>
          <a:lstStyle/>
          <a:p>
            <a:pPr marL="285750" indent="-285750" algn="l">
              <a:spcAft>
                <a:spcPts val="600"/>
              </a:spcAft>
              <a:buFont typeface="Arial" panose="020B0604020202020204" pitchFamily="34" charset="0"/>
              <a:buChar char="•"/>
            </a:pPr>
            <a:r>
              <a:rPr lang="en-US" dirty="0"/>
              <a:t>Application</a:t>
            </a:r>
          </a:p>
          <a:p>
            <a:pPr marL="285750" indent="-285750" algn="l">
              <a:spcAft>
                <a:spcPts val="600"/>
              </a:spcAft>
              <a:buFont typeface="Arial" panose="020B0604020202020204" pitchFamily="34" charset="0"/>
              <a:buChar char="•"/>
            </a:pPr>
            <a:r>
              <a:rPr lang="en-US" dirty="0"/>
              <a:t>Files</a:t>
            </a:r>
          </a:p>
          <a:p>
            <a:pPr marL="285750" indent="-285750" algn="l">
              <a:spcAft>
                <a:spcPts val="600"/>
              </a:spcAft>
              <a:buFont typeface="Arial" panose="020B0604020202020204" pitchFamily="34" charset="0"/>
              <a:buChar char="•"/>
            </a:pPr>
            <a:r>
              <a:rPr lang="en-US" dirty="0"/>
              <a:t>Libraries</a:t>
            </a:r>
          </a:p>
          <a:p>
            <a:pPr marL="285750" indent="-285750" algn="l">
              <a:spcAft>
                <a:spcPts val="600"/>
              </a:spcAft>
              <a:buFont typeface="Arial" panose="020B0604020202020204" pitchFamily="34" charset="0"/>
              <a:buChar char="•"/>
            </a:pPr>
            <a:r>
              <a:rPr lang="en-US" dirty="0"/>
              <a:t>Services</a:t>
            </a:r>
          </a:p>
        </p:txBody>
      </p:sp>
      <p:sp>
        <p:nvSpPr>
          <p:cNvPr id="9" name="Text Placeholder 2">
            <a:extLst>
              <a:ext uri="{FF2B5EF4-FFF2-40B4-BE49-F238E27FC236}">
                <a16:creationId xmlns:a16="http://schemas.microsoft.com/office/drawing/2014/main" id="{7953C478-612C-4407-88F7-28FD710C642C}"/>
              </a:ext>
            </a:extLst>
          </p:cNvPr>
          <p:cNvSpPr txBox="1">
            <a:spLocks/>
          </p:cNvSpPr>
          <p:nvPr/>
        </p:nvSpPr>
        <p:spPr>
          <a:xfrm>
            <a:off x="2920620" y="5202253"/>
            <a:ext cx="9048465" cy="1058657"/>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sz="1000" dirty="0"/>
              <a:t>Photo: Matthew Paul Argall [CC BY-SA 3.0 (https://creativecommons.org/licenses/by-sa/3.0)], from Wikimedia Commons</a:t>
            </a:r>
          </a:p>
        </p:txBody>
      </p:sp>
    </p:spTree>
    <p:extLst>
      <p:ext uri="{BB962C8B-B14F-4D97-AF65-F5344CB8AC3E}">
        <p14:creationId xmlns:p14="http://schemas.microsoft.com/office/powerpoint/2010/main" val="40694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32CE6B-9929-4001-B5BE-30371759C9DE}"/>
              </a:ext>
            </a:extLst>
          </p:cNvPr>
          <p:cNvSpPr>
            <a:spLocks noGrp="1"/>
          </p:cNvSpPr>
          <p:nvPr>
            <p:ph sz="quarter" idx="14"/>
          </p:nvPr>
        </p:nvSpPr>
        <p:spPr>
          <a:xfrm>
            <a:off x="616505" y="1600201"/>
            <a:ext cx="4158695" cy="1936749"/>
          </a:xfrm>
        </p:spPr>
        <p:txBody>
          <a:bodyPr/>
          <a:lstStyle/>
          <a:p>
            <a:r>
              <a:rPr lang="en-US" dirty="0"/>
              <a:t>Often erroneously misstates as speed/capacity of computers doubles every 18 months</a:t>
            </a:r>
          </a:p>
          <a:p>
            <a:r>
              <a:rPr lang="en-US" dirty="0"/>
              <a:t>Used to be more true than it is now</a:t>
            </a:r>
          </a:p>
        </p:txBody>
      </p:sp>
      <p:sp>
        <p:nvSpPr>
          <p:cNvPr id="3" name="Subtitle 2">
            <a:extLst>
              <a:ext uri="{FF2B5EF4-FFF2-40B4-BE49-F238E27FC236}">
                <a16:creationId xmlns:a16="http://schemas.microsoft.com/office/drawing/2014/main" id="{8BB2BD91-D9E2-469A-BB13-983E17016BCB}"/>
              </a:ext>
            </a:extLst>
          </p:cNvPr>
          <p:cNvSpPr>
            <a:spLocks noGrp="1"/>
          </p:cNvSpPr>
          <p:nvPr>
            <p:ph type="subTitle" idx="10"/>
          </p:nvPr>
        </p:nvSpPr>
        <p:spPr/>
        <p:txBody>
          <a:bodyPr/>
          <a:lstStyle/>
          <a:p>
            <a:r>
              <a:rPr lang="en-US" dirty="0"/>
              <a:t>Observation: “the number of transistors on a chip doubles about every two years”</a:t>
            </a:r>
          </a:p>
        </p:txBody>
      </p:sp>
      <p:sp>
        <p:nvSpPr>
          <p:cNvPr id="4" name="Title 3">
            <a:extLst>
              <a:ext uri="{FF2B5EF4-FFF2-40B4-BE49-F238E27FC236}">
                <a16:creationId xmlns:a16="http://schemas.microsoft.com/office/drawing/2014/main" id="{15418B6E-6716-49FF-9710-F192EFB22BF5}"/>
              </a:ext>
            </a:extLst>
          </p:cNvPr>
          <p:cNvSpPr>
            <a:spLocks noGrp="1"/>
          </p:cNvSpPr>
          <p:nvPr>
            <p:ph type="title"/>
          </p:nvPr>
        </p:nvSpPr>
        <p:spPr/>
        <p:txBody>
          <a:bodyPr/>
          <a:lstStyle/>
          <a:p>
            <a:r>
              <a:rPr lang="en-US" dirty="0"/>
              <a:t>Moore’s Law</a:t>
            </a:r>
          </a:p>
        </p:txBody>
      </p:sp>
      <p:pic>
        <p:nvPicPr>
          <p:cNvPr id="6" name="Picture 5" descr="A close up of a map&#10;&#10;Description automatically generated">
            <a:extLst>
              <a:ext uri="{FF2B5EF4-FFF2-40B4-BE49-F238E27FC236}">
                <a16:creationId xmlns:a16="http://schemas.microsoft.com/office/drawing/2014/main" id="{8EEDD3DF-18A3-4D6B-A068-E7848529DB33}"/>
              </a:ext>
            </a:extLst>
          </p:cNvPr>
          <p:cNvPicPr>
            <a:picLocks noChangeAspect="1"/>
          </p:cNvPicPr>
          <p:nvPr/>
        </p:nvPicPr>
        <p:blipFill>
          <a:blip r:embed="rId2"/>
          <a:stretch>
            <a:fillRect/>
          </a:stretch>
        </p:blipFill>
        <p:spPr>
          <a:xfrm>
            <a:off x="5448300" y="1600201"/>
            <a:ext cx="5690479" cy="4155946"/>
          </a:xfrm>
          <a:prstGeom prst="rect">
            <a:avLst/>
          </a:prstGeom>
        </p:spPr>
      </p:pic>
    </p:spTree>
    <p:extLst>
      <p:ext uri="{BB962C8B-B14F-4D97-AF65-F5344CB8AC3E}">
        <p14:creationId xmlns:p14="http://schemas.microsoft.com/office/powerpoint/2010/main" val="169323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32CE6B-9929-4001-B5BE-30371759C9DE}"/>
              </a:ext>
            </a:extLst>
          </p:cNvPr>
          <p:cNvSpPr>
            <a:spLocks noGrp="1"/>
          </p:cNvSpPr>
          <p:nvPr>
            <p:ph sz="quarter" idx="14"/>
          </p:nvPr>
        </p:nvSpPr>
        <p:spPr>
          <a:xfrm>
            <a:off x="282574" y="1270000"/>
            <a:ext cx="10461625" cy="381000"/>
          </a:xfrm>
        </p:spPr>
        <p:txBody>
          <a:bodyPr/>
          <a:lstStyle/>
          <a:p>
            <a:r>
              <a:rPr lang="en-US" dirty="0"/>
              <a:t>This quip was viewed as obvious into the 90s – but today you want the chickens</a:t>
            </a:r>
          </a:p>
        </p:txBody>
      </p:sp>
      <p:sp>
        <p:nvSpPr>
          <p:cNvPr id="3" name="Subtitle 2">
            <a:extLst>
              <a:ext uri="{FF2B5EF4-FFF2-40B4-BE49-F238E27FC236}">
                <a16:creationId xmlns:a16="http://schemas.microsoft.com/office/drawing/2014/main" id="{8BB2BD91-D9E2-469A-BB13-983E17016BCB}"/>
              </a:ext>
            </a:extLst>
          </p:cNvPr>
          <p:cNvSpPr>
            <a:spLocks noGrp="1"/>
          </p:cNvSpPr>
          <p:nvPr>
            <p:ph type="subTitle" idx="10"/>
          </p:nvPr>
        </p:nvSpPr>
        <p:spPr/>
        <p:txBody>
          <a:bodyPr/>
          <a:lstStyle/>
          <a:p>
            <a:r>
              <a:rPr lang="en-US" dirty="0"/>
              <a:t>“Which would you rather use: two strong oxen or 1024 chickens?”</a:t>
            </a:r>
          </a:p>
        </p:txBody>
      </p:sp>
      <p:sp>
        <p:nvSpPr>
          <p:cNvPr id="4" name="Title 3">
            <a:extLst>
              <a:ext uri="{FF2B5EF4-FFF2-40B4-BE49-F238E27FC236}">
                <a16:creationId xmlns:a16="http://schemas.microsoft.com/office/drawing/2014/main" id="{15418B6E-6716-49FF-9710-F192EFB22BF5}"/>
              </a:ext>
            </a:extLst>
          </p:cNvPr>
          <p:cNvSpPr>
            <a:spLocks noGrp="1"/>
          </p:cNvSpPr>
          <p:nvPr>
            <p:ph type="title"/>
          </p:nvPr>
        </p:nvSpPr>
        <p:spPr/>
        <p:txBody>
          <a:bodyPr/>
          <a:lstStyle/>
          <a:p>
            <a:r>
              <a:rPr lang="en-US" dirty="0"/>
              <a:t>Seymour Cray</a:t>
            </a:r>
          </a:p>
        </p:txBody>
      </p:sp>
      <p:pic>
        <p:nvPicPr>
          <p:cNvPr id="7" name="Picture 6" descr="A cow standing on top of a dirt field&#10;&#10;Description automatically generated">
            <a:extLst>
              <a:ext uri="{FF2B5EF4-FFF2-40B4-BE49-F238E27FC236}">
                <a16:creationId xmlns:a16="http://schemas.microsoft.com/office/drawing/2014/main" id="{A50EF8A6-5B06-4476-8E6D-D93A84CC4DE1}"/>
              </a:ext>
            </a:extLst>
          </p:cNvPr>
          <p:cNvPicPr>
            <a:picLocks noChangeAspect="1"/>
          </p:cNvPicPr>
          <p:nvPr/>
        </p:nvPicPr>
        <p:blipFill>
          <a:blip r:embed="rId3"/>
          <a:stretch>
            <a:fillRect/>
          </a:stretch>
        </p:blipFill>
        <p:spPr>
          <a:xfrm>
            <a:off x="265112" y="2204328"/>
            <a:ext cx="4309533" cy="3232150"/>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80640139-9E3C-4352-886E-815E36B3C9D0}"/>
              </a:ext>
            </a:extLst>
          </p:cNvPr>
          <p:cNvPicPr>
            <a:picLocks noChangeAspect="1"/>
          </p:cNvPicPr>
          <p:nvPr/>
        </p:nvPicPr>
        <p:blipFill>
          <a:blip r:embed="rId4"/>
          <a:stretch>
            <a:fillRect/>
          </a:stretch>
        </p:blipFill>
        <p:spPr>
          <a:xfrm>
            <a:off x="4895850" y="2679700"/>
            <a:ext cx="6894513" cy="3829051"/>
          </a:xfrm>
          <a:prstGeom prst="rect">
            <a:avLst/>
          </a:prstGeom>
        </p:spPr>
      </p:pic>
      <p:sp>
        <p:nvSpPr>
          <p:cNvPr id="11" name="TextBox 10">
            <a:extLst>
              <a:ext uri="{FF2B5EF4-FFF2-40B4-BE49-F238E27FC236}">
                <a16:creationId xmlns:a16="http://schemas.microsoft.com/office/drawing/2014/main" id="{48604301-4CCB-4E3C-A37B-CD823E381421}"/>
              </a:ext>
            </a:extLst>
          </p:cNvPr>
          <p:cNvSpPr txBox="1"/>
          <p:nvPr/>
        </p:nvSpPr>
        <p:spPr>
          <a:xfrm>
            <a:off x="185599" y="5461494"/>
            <a:ext cx="4124008" cy="307777"/>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Bibliophile [CC BY-SA 3.0 (https://creativecommons.org/licenses/by-sa/3.0)]</a:t>
            </a:r>
          </a:p>
        </p:txBody>
      </p:sp>
      <p:sp>
        <p:nvSpPr>
          <p:cNvPr id="12" name="TextBox 11">
            <a:extLst>
              <a:ext uri="{FF2B5EF4-FFF2-40B4-BE49-F238E27FC236}">
                <a16:creationId xmlns:a16="http://schemas.microsoft.com/office/drawing/2014/main" id="{7A4663AA-1512-440B-B7D4-24AE227F43BA}"/>
              </a:ext>
            </a:extLst>
          </p:cNvPr>
          <p:cNvSpPr txBox="1"/>
          <p:nvPr/>
        </p:nvSpPr>
        <p:spPr>
          <a:xfrm>
            <a:off x="7675563" y="6550995"/>
            <a:ext cx="3905250" cy="153888"/>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Joshua Coleman on </a:t>
            </a:r>
            <a:r>
              <a:rPr lang="en-US" sz="1000" dirty="0" err="1">
                <a:latin typeface="Quicksand Light" panose="00000400000000000000" pitchFamily="2" charset="0"/>
              </a:rPr>
              <a:t>Unsplash</a:t>
            </a:r>
            <a:endParaRPr lang="en-US" sz="1000" dirty="0">
              <a:latin typeface="Quicksand Light" panose="00000400000000000000" pitchFamily="2" charset="0"/>
            </a:endParaRPr>
          </a:p>
        </p:txBody>
      </p:sp>
    </p:spTree>
    <p:extLst>
      <p:ext uri="{BB962C8B-B14F-4D97-AF65-F5344CB8AC3E}">
        <p14:creationId xmlns:p14="http://schemas.microsoft.com/office/powerpoint/2010/main" val="36707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4628F-4379-4642-8896-3C62B5803A29}"/>
              </a:ext>
            </a:extLst>
          </p:cNvPr>
          <p:cNvSpPr>
            <a:spLocks noGrp="1"/>
          </p:cNvSpPr>
          <p:nvPr>
            <p:ph type="title"/>
          </p:nvPr>
        </p:nvSpPr>
        <p:spPr/>
        <p:txBody>
          <a:bodyPr/>
          <a:lstStyle/>
          <a:p>
            <a:r>
              <a:rPr lang="en-US" dirty="0"/>
              <a:t>What is a load balancer?</a:t>
            </a:r>
          </a:p>
        </p:txBody>
      </p:sp>
      <p:pic>
        <p:nvPicPr>
          <p:cNvPr id="7" name="Picture 6">
            <a:extLst>
              <a:ext uri="{FF2B5EF4-FFF2-40B4-BE49-F238E27FC236}">
                <a16:creationId xmlns:a16="http://schemas.microsoft.com/office/drawing/2014/main" id="{738320D8-A37A-44AC-B54A-AF8412BF4C96}"/>
              </a:ext>
            </a:extLst>
          </p:cNvPr>
          <p:cNvPicPr>
            <a:picLocks noChangeAspect="1"/>
          </p:cNvPicPr>
          <p:nvPr/>
        </p:nvPicPr>
        <p:blipFill>
          <a:blip r:embed="rId3"/>
          <a:stretch>
            <a:fillRect/>
          </a:stretch>
        </p:blipFill>
        <p:spPr>
          <a:xfrm>
            <a:off x="690562" y="1158875"/>
            <a:ext cx="4201036" cy="4540250"/>
          </a:xfrm>
          <a:prstGeom prst="rect">
            <a:avLst/>
          </a:prstGeom>
        </p:spPr>
      </p:pic>
      <p:sp>
        <p:nvSpPr>
          <p:cNvPr id="9" name="TextBox 8">
            <a:extLst>
              <a:ext uri="{FF2B5EF4-FFF2-40B4-BE49-F238E27FC236}">
                <a16:creationId xmlns:a16="http://schemas.microsoft.com/office/drawing/2014/main" id="{322C1DAE-C9B2-4E19-8341-DBFF04A130CC}"/>
              </a:ext>
            </a:extLst>
          </p:cNvPr>
          <p:cNvSpPr txBox="1"/>
          <p:nvPr/>
        </p:nvSpPr>
        <p:spPr>
          <a:xfrm>
            <a:off x="7727950" y="6704112"/>
            <a:ext cx="3905250" cy="153888"/>
          </a:xfrm>
          <a:prstGeom prst="rect">
            <a:avLst/>
          </a:prstGeom>
          <a:solidFill>
            <a:schemeClr val="bg1">
              <a:alpha val="20000"/>
            </a:schemeClr>
          </a:solidFill>
        </p:spPr>
        <p:txBody>
          <a:bodyPr wrap="square" lIns="0" tIns="0" rIns="0" bIns="0" rtlCol="0">
            <a:spAutoFit/>
          </a:bodyPr>
          <a:lstStyle/>
          <a:p>
            <a:pPr algn="r">
              <a:spcAft>
                <a:spcPts val="600"/>
              </a:spcAft>
            </a:pPr>
            <a:r>
              <a:rPr lang="en-US" sz="1000" dirty="0">
                <a:latin typeface="Quicksand Light" panose="00000400000000000000" pitchFamily="2" charset="0"/>
              </a:rPr>
              <a:t>Photo by Bo-Yi Wu  CC 2.0 on </a:t>
            </a:r>
            <a:r>
              <a:rPr lang="en-US" sz="1000" dirty="0" err="1">
                <a:latin typeface="Quicksand Light" panose="00000400000000000000" pitchFamily="2" charset="0"/>
              </a:rPr>
              <a:t>flickr</a:t>
            </a:r>
            <a:endParaRPr lang="en-US" sz="1000" dirty="0">
              <a:latin typeface="Quicksand Light" panose="00000400000000000000" pitchFamily="2" charset="0"/>
            </a:endParaRPr>
          </a:p>
        </p:txBody>
      </p:sp>
      <p:sp>
        <p:nvSpPr>
          <p:cNvPr id="10" name="Shape 957">
            <a:extLst>
              <a:ext uri="{FF2B5EF4-FFF2-40B4-BE49-F238E27FC236}">
                <a16:creationId xmlns:a16="http://schemas.microsoft.com/office/drawing/2014/main" id="{9117C17C-7AAD-4B7F-94BC-4CDC023CBF1C}"/>
              </a:ext>
            </a:extLst>
          </p:cNvPr>
          <p:cNvSpPr txBox="1">
            <a:spLocks/>
          </p:cNvSpPr>
          <p:nvPr/>
        </p:nvSpPr>
        <p:spPr>
          <a:xfrm>
            <a:off x="6094412" y="1139825"/>
            <a:ext cx="5208588" cy="5305423"/>
          </a:xfrm>
          <a:prstGeom prst="rect">
            <a:avLst/>
          </a:prstGeom>
          <a:noFill/>
          <a:ln>
            <a:noFill/>
          </a:ln>
        </p:spPr>
        <p:txBody>
          <a:bodyPr lIns="91425" tIns="91425" rIns="91425" bIns="91425"/>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lnSpc>
                <a:spcPct val="120000"/>
              </a:lnSpc>
              <a:spcBef>
                <a:spcPts val="0"/>
              </a:spcBef>
              <a:buClr>
                <a:srgbClr val="000000"/>
              </a:buClr>
              <a:buSzPct val="100000"/>
              <a:buNone/>
              <a:defRPr/>
            </a:pPr>
            <a:r>
              <a:rPr lang="en-US" sz="2000" kern="0" dirty="0">
                <a:solidFill>
                  <a:schemeClr val="tx2"/>
                </a:solidFill>
                <a:latin typeface="+mn-lt"/>
              </a:rPr>
              <a:t>Consumer interacts with load balancer as if it is a single entity (service)</a:t>
            </a:r>
          </a:p>
          <a:p>
            <a:pPr marL="0" indent="0">
              <a:lnSpc>
                <a:spcPct val="120000"/>
              </a:lnSpc>
              <a:spcBef>
                <a:spcPts val="0"/>
              </a:spcBef>
              <a:buClr>
                <a:srgbClr val="000000"/>
              </a:buClr>
              <a:buSzPct val="100000"/>
              <a:buNone/>
              <a:defRPr/>
            </a:pPr>
            <a:endParaRPr lang="en-US" sz="2000" kern="0" dirty="0">
              <a:solidFill>
                <a:schemeClr val="tx2"/>
              </a:solidFill>
              <a:latin typeface="+mn-lt"/>
            </a:endParaRPr>
          </a:p>
          <a:p>
            <a:pPr marL="0" indent="0">
              <a:lnSpc>
                <a:spcPct val="120000"/>
              </a:lnSpc>
              <a:spcBef>
                <a:spcPts val="0"/>
              </a:spcBef>
              <a:buClr>
                <a:srgbClr val="000000"/>
              </a:buClr>
              <a:buSzPct val="100000"/>
              <a:buNone/>
              <a:defRPr/>
            </a:pPr>
            <a:r>
              <a:rPr lang="en-US" sz="2000" kern="0" dirty="0">
                <a:solidFill>
                  <a:schemeClr val="tx2"/>
                </a:solidFill>
                <a:latin typeface="+mn-lt"/>
              </a:rPr>
              <a:t>The load balancer off loads requests to a variable sized pool of server apps</a:t>
            </a:r>
          </a:p>
          <a:p>
            <a:pPr marL="0" indent="0">
              <a:lnSpc>
                <a:spcPct val="120000"/>
              </a:lnSpc>
              <a:spcBef>
                <a:spcPts val="0"/>
              </a:spcBef>
              <a:buClr>
                <a:srgbClr val="000000"/>
              </a:buClr>
              <a:buSzPct val="100000"/>
              <a:buNone/>
              <a:defRPr/>
            </a:pPr>
            <a:endParaRPr lang="en-US" sz="2000" kern="0" dirty="0">
              <a:solidFill>
                <a:schemeClr val="tx2"/>
              </a:solidFill>
              <a:latin typeface="+mn-lt"/>
            </a:endParaRPr>
          </a:p>
          <a:p>
            <a:pPr marL="0" indent="0">
              <a:lnSpc>
                <a:spcPct val="120000"/>
              </a:lnSpc>
              <a:spcBef>
                <a:spcPts val="0"/>
              </a:spcBef>
              <a:buClr>
                <a:srgbClr val="000000"/>
              </a:buClr>
              <a:buSzPct val="100000"/>
              <a:buNone/>
              <a:defRPr/>
            </a:pPr>
            <a:r>
              <a:rPr lang="en-US" sz="2000" kern="0" dirty="0">
                <a:solidFill>
                  <a:schemeClr val="tx2"/>
                </a:solidFill>
                <a:latin typeface="+mn-lt"/>
              </a:rPr>
              <a:t>The size of the the pool of server apps can change while the load balancer remains running</a:t>
            </a:r>
          </a:p>
          <a:p>
            <a:pPr marL="0" indent="0">
              <a:lnSpc>
                <a:spcPct val="120000"/>
              </a:lnSpc>
              <a:spcBef>
                <a:spcPts val="0"/>
              </a:spcBef>
              <a:buClr>
                <a:srgbClr val="000000"/>
              </a:buClr>
              <a:buSzPct val="100000"/>
              <a:buNone/>
              <a:defRPr/>
            </a:pPr>
            <a:endParaRPr lang="en-US" sz="2000" kern="0" dirty="0">
              <a:solidFill>
                <a:schemeClr val="tx2"/>
              </a:solidFill>
              <a:latin typeface="+mn-lt"/>
            </a:endParaRPr>
          </a:p>
          <a:p>
            <a:pPr marL="0" indent="0">
              <a:lnSpc>
                <a:spcPct val="120000"/>
              </a:lnSpc>
              <a:spcBef>
                <a:spcPts val="0"/>
              </a:spcBef>
              <a:buClr>
                <a:srgbClr val="000000"/>
              </a:buClr>
              <a:buSzPct val="100000"/>
              <a:buNone/>
              <a:defRPr/>
            </a:pPr>
            <a:r>
              <a:rPr lang="en-US" sz="2000" kern="0" dirty="0">
                <a:solidFill>
                  <a:schemeClr val="tx2"/>
                </a:solidFill>
                <a:latin typeface="+mn-lt"/>
              </a:rPr>
              <a:t>Elements of the server pool can be replaced (updated)</a:t>
            </a:r>
          </a:p>
        </p:txBody>
      </p:sp>
    </p:spTree>
    <p:extLst>
      <p:ext uri="{BB962C8B-B14F-4D97-AF65-F5344CB8AC3E}">
        <p14:creationId xmlns:p14="http://schemas.microsoft.com/office/powerpoint/2010/main" val="35877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19F23E6-EB1E-4CFF-A8C5-3501BE306F4A}"/>
              </a:ext>
            </a:extLst>
          </p:cNvPr>
          <p:cNvSpPr>
            <a:spLocks noGrp="1"/>
          </p:cNvSpPr>
          <p:nvPr>
            <p:ph type="subTitle" idx="10"/>
          </p:nvPr>
        </p:nvSpPr>
        <p:spPr>
          <a:xfrm>
            <a:off x="298641" y="4836635"/>
            <a:ext cx="1892455" cy="584775"/>
          </a:xfrm>
        </p:spPr>
        <p:txBody>
          <a:bodyPr/>
          <a:lstStyle/>
          <a:p>
            <a:pPr algn="ctr"/>
            <a:r>
              <a:rPr lang="en-US" dirty="0"/>
              <a:t>“bare metal”</a:t>
            </a:r>
          </a:p>
        </p:txBody>
      </p:sp>
      <p:sp>
        <p:nvSpPr>
          <p:cNvPr id="4" name="Title 3">
            <a:extLst>
              <a:ext uri="{FF2B5EF4-FFF2-40B4-BE49-F238E27FC236}">
                <a16:creationId xmlns:a16="http://schemas.microsoft.com/office/drawing/2014/main" id="{DF7C38BF-4C2F-414E-9A3E-C02A89D8EB2F}"/>
              </a:ext>
            </a:extLst>
          </p:cNvPr>
          <p:cNvSpPr>
            <a:spLocks noGrp="1"/>
          </p:cNvSpPr>
          <p:nvPr>
            <p:ph type="title"/>
          </p:nvPr>
        </p:nvSpPr>
        <p:spPr/>
        <p:txBody>
          <a:bodyPr/>
          <a:lstStyle/>
          <a:p>
            <a:r>
              <a:rPr lang="en-US" dirty="0"/>
              <a:t>Options</a:t>
            </a:r>
          </a:p>
        </p:txBody>
      </p:sp>
      <p:grpSp>
        <p:nvGrpSpPr>
          <p:cNvPr id="91" name="Group 90">
            <a:extLst>
              <a:ext uri="{FF2B5EF4-FFF2-40B4-BE49-F238E27FC236}">
                <a16:creationId xmlns:a16="http://schemas.microsoft.com/office/drawing/2014/main" id="{3A825C4D-7AE1-4AD0-B58D-63DB11E1EB84}"/>
              </a:ext>
            </a:extLst>
          </p:cNvPr>
          <p:cNvGrpSpPr/>
          <p:nvPr/>
        </p:nvGrpSpPr>
        <p:grpSpPr>
          <a:xfrm>
            <a:off x="283698" y="1831639"/>
            <a:ext cx="649283" cy="2909507"/>
            <a:chOff x="759436" y="1772465"/>
            <a:chExt cx="649283" cy="2909507"/>
          </a:xfrm>
        </p:grpSpPr>
        <p:sp>
          <p:nvSpPr>
            <p:cNvPr id="10" name="Rectangle 9">
              <a:extLst>
                <a:ext uri="{FF2B5EF4-FFF2-40B4-BE49-F238E27FC236}">
                  <a16:creationId xmlns:a16="http://schemas.microsoft.com/office/drawing/2014/main" id="{840E91DA-5D34-4460-97C7-699F60EE50B7}"/>
                </a:ext>
              </a:extLst>
            </p:cNvPr>
            <p:cNvSpPr/>
            <p:nvPr/>
          </p:nvSpPr>
          <p:spPr>
            <a:xfrm>
              <a:off x="759436" y="4058771"/>
              <a:ext cx="587374" cy="62320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05AB65-DC37-4348-9B1F-84D5A5A8ADA2}"/>
                </a:ext>
              </a:extLst>
            </p:cNvPr>
            <p:cNvSpPr txBox="1"/>
            <p:nvPr/>
          </p:nvSpPr>
          <p:spPr>
            <a:xfrm>
              <a:off x="759436" y="4143236"/>
              <a:ext cx="587372" cy="276999"/>
            </a:xfrm>
            <a:prstGeom prst="rect">
              <a:avLst/>
            </a:prstGeom>
            <a:noFill/>
          </p:spPr>
          <p:txBody>
            <a:bodyPr wrap="square" rtlCol="0">
              <a:spAutoFit/>
            </a:bodyPr>
            <a:lstStyle/>
            <a:p>
              <a:pPr algn="ctr"/>
              <a:r>
                <a:rPr lang="en-US" sz="1200" dirty="0">
                  <a:solidFill>
                    <a:schemeClr val="tx1">
                      <a:lumMod val="50000"/>
                    </a:schemeClr>
                  </a:solidFill>
                  <a:latin typeface="Arial Narrow" panose="020B0606020202030204" pitchFamily="34" charset="0"/>
                </a:rPr>
                <a:t>Server</a:t>
              </a:r>
            </a:p>
          </p:txBody>
        </p:sp>
        <p:sp>
          <p:nvSpPr>
            <p:cNvPr id="12" name="Rectangle 11">
              <a:extLst>
                <a:ext uri="{FF2B5EF4-FFF2-40B4-BE49-F238E27FC236}">
                  <a16:creationId xmlns:a16="http://schemas.microsoft.com/office/drawing/2014/main" id="{4DAC82BE-4F91-4781-9D24-272BAB32D3B3}"/>
                </a:ext>
              </a:extLst>
            </p:cNvPr>
            <p:cNvSpPr/>
            <p:nvPr/>
          </p:nvSpPr>
          <p:spPr>
            <a:xfrm>
              <a:off x="759437" y="3458132"/>
              <a:ext cx="587372" cy="5438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453B77D-D94D-4C39-9719-993DA9412D26}"/>
                </a:ext>
              </a:extLst>
            </p:cNvPr>
            <p:cNvSpPr txBox="1"/>
            <p:nvPr/>
          </p:nvSpPr>
          <p:spPr>
            <a:xfrm>
              <a:off x="759437" y="3529981"/>
              <a:ext cx="617256" cy="400110"/>
            </a:xfrm>
            <a:prstGeom prst="rect">
              <a:avLst/>
            </a:prstGeom>
            <a:noFill/>
          </p:spPr>
          <p:txBody>
            <a:bodyPr wrap="square" rtlCol="0">
              <a:spAutoFit/>
            </a:bodyPr>
            <a:lstStyle/>
            <a:p>
              <a:pPr algn="ctr"/>
              <a:r>
                <a:rPr lang="en-US" sz="2000" dirty="0"/>
                <a:t>OS</a:t>
              </a:r>
            </a:p>
          </p:txBody>
        </p:sp>
        <p:sp>
          <p:nvSpPr>
            <p:cNvPr id="14" name="Rounded Rectangle 5">
              <a:extLst>
                <a:ext uri="{FF2B5EF4-FFF2-40B4-BE49-F238E27FC236}">
                  <a16:creationId xmlns:a16="http://schemas.microsoft.com/office/drawing/2014/main" id="{5D3282CA-0A94-4354-A907-B10B6112A8F8}"/>
                </a:ext>
              </a:extLst>
            </p:cNvPr>
            <p:cNvSpPr/>
            <p:nvPr/>
          </p:nvSpPr>
          <p:spPr>
            <a:xfrm>
              <a:off x="774380" y="1772465"/>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3">
              <a:extLst>
                <a:ext uri="{FF2B5EF4-FFF2-40B4-BE49-F238E27FC236}">
                  <a16:creationId xmlns:a16="http://schemas.microsoft.com/office/drawing/2014/main" id="{91B9ACDF-20FD-4B3F-BCD3-346B891E3FA1}"/>
                </a:ext>
              </a:extLst>
            </p:cNvPr>
            <p:cNvSpPr/>
            <p:nvPr/>
          </p:nvSpPr>
          <p:spPr>
            <a:xfrm>
              <a:off x="774379" y="2605098"/>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6A3D100-B0C9-4AFB-A032-9C2EAA638F9E}"/>
                </a:ext>
              </a:extLst>
            </p:cNvPr>
            <p:cNvSpPr txBox="1"/>
            <p:nvPr/>
          </p:nvSpPr>
          <p:spPr>
            <a:xfrm>
              <a:off x="819253" y="1944373"/>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#1</a:t>
              </a:r>
            </a:p>
          </p:txBody>
        </p:sp>
        <p:sp>
          <p:nvSpPr>
            <p:cNvPr id="25" name="TextBox 24">
              <a:extLst>
                <a:ext uri="{FF2B5EF4-FFF2-40B4-BE49-F238E27FC236}">
                  <a16:creationId xmlns:a16="http://schemas.microsoft.com/office/drawing/2014/main" id="{61F22AA4-0007-453F-84E1-19A8EF92FE85}"/>
                </a:ext>
              </a:extLst>
            </p:cNvPr>
            <p:cNvSpPr txBox="1"/>
            <p:nvPr/>
          </p:nvSpPr>
          <p:spPr>
            <a:xfrm>
              <a:off x="836336" y="2697022"/>
              <a:ext cx="572383" cy="584775"/>
            </a:xfrm>
            <a:prstGeom prst="rect">
              <a:avLst/>
            </a:prstGeom>
            <a:noFill/>
          </p:spPr>
          <p:txBody>
            <a:bodyPr wrap="square" rtlCol="0">
              <a:spAutoFit/>
            </a:bodyPr>
            <a:lstStyle/>
            <a:p>
              <a:r>
                <a:rPr lang="en-US" sz="1600" dirty="0">
                  <a:latin typeface="Arial Narrow" panose="020B0606020202030204" pitchFamily="34" charset="0"/>
                  <a:cs typeface="Arial" panose="020B0604020202020204" pitchFamily="34" charset="0"/>
                </a:rPr>
                <a:t>Bins/Libs</a:t>
              </a:r>
            </a:p>
          </p:txBody>
        </p:sp>
      </p:grpSp>
      <p:grpSp>
        <p:nvGrpSpPr>
          <p:cNvPr id="104" name="Group 103">
            <a:extLst>
              <a:ext uri="{FF2B5EF4-FFF2-40B4-BE49-F238E27FC236}">
                <a16:creationId xmlns:a16="http://schemas.microsoft.com/office/drawing/2014/main" id="{051DFC6F-B6C4-4A3B-ADDA-59E88E6CD825}"/>
              </a:ext>
            </a:extLst>
          </p:cNvPr>
          <p:cNvGrpSpPr/>
          <p:nvPr/>
        </p:nvGrpSpPr>
        <p:grpSpPr>
          <a:xfrm>
            <a:off x="4970422" y="1850888"/>
            <a:ext cx="1959613" cy="3532552"/>
            <a:chOff x="5981378" y="1884641"/>
            <a:chExt cx="1959613" cy="3532552"/>
          </a:xfrm>
        </p:grpSpPr>
        <p:grpSp>
          <p:nvGrpSpPr>
            <p:cNvPr id="103" name="Group 102">
              <a:extLst>
                <a:ext uri="{FF2B5EF4-FFF2-40B4-BE49-F238E27FC236}">
                  <a16:creationId xmlns:a16="http://schemas.microsoft.com/office/drawing/2014/main" id="{BB9933FD-7FDB-4DFE-8DE8-952466894356}"/>
                </a:ext>
              </a:extLst>
            </p:cNvPr>
            <p:cNvGrpSpPr/>
            <p:nvPr/>
          </p:nvGrpSpPr>
          <p:grpSpPr>
            <a:xfrm>
              <a:off x="5981378" y="4793992"/>
              <a:ext cx="1942144" cy="623201"/>
              <a:chOff x="5981379" y="4647944"/>
              <a:chExt cx="1942144" cy="623201"/>
            </a:xfrm>
          </p:grpSpPr>
          <p:sp>
            <p:nvSpPr>
              <p:cNvPr id="32" name="Rectangle 31">
                <a:extLst>
                  <a:ext uri="{FF2B5EF4-FFF2-40B4-BE49-F238E27FC236}">
                    <a16:creationId xmlns:a16="http://schemas.microsoft.com/office/drawing/2014/main" id="{910549BE-FD6B-4F75-BFBB-173F2325387D}"/>
                  </a:ext>
                </a:extLst>
              </p:cNvPr>
              <p:cNvSpPr/>
              <p:nvPr/>
            </p:nvSpPr>
            <p:spPr>
              <a:xfrm>
                <a:off x="5981380" y="4647944"/>
                <a:ext cx="1942143" cy="62320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30F81E0-CD55-40FC-890C-2FA5E72B3D99}"/>
                  </a:ext>
                </a:extLst>
              </p:cNvPr>
              <p:cNvSpPr txBox="1"/>
              <p:nvPr/>
            </p:nvSpPr>
            <p:spPr>
              <a:xfrm>
                <a:off x="5981379" y="4734428"/>
                <a:ext cx="1942143" cy="400110"/>
              </a:xfrm>
              <a:prstGeom prst="rect">
                <a:avLst/>
              </a:prstGeom>
              <a:noFill/>
            </p:spPr>
            <p:txBody>
              <a:bodyPr wrap="square" rtlCol="0">
                <a:spAutoFit/>
              </a:bodyPr>
              <a:lstStyle/>
              <a:p>
                <a:pPr algn="ctr"/>
                <a:r>
                  <a:rPr lang="en-US" sz="2000" dirty="0">
                    <a:solidFill>
                      <a:schemeClr val="tx1">
                        <a:lumMod val="50000"/>
                      </a:schemeClr>
                    </a:solidFill>
                  </a:rPr>
                  <a:t>Server</a:t>
                </a:r>
              </a:p>
            </p:txBody>
          </p:sp>
        </p:grpSp>
        <p:grpSp>
          <p:nvGrpSpPr>
            <p:cNvPr id="102" name="Group 101">
              <a:extLst>
                <a:ext uri="{FF2B5EF4-FFF2-40B4-BE49-F238E27FC236}">
                  <a16:creationId xmlns:a16="http://schemas.microsoft.com/office/drawing/2014/main" id="{38B7979A-D902-49B2-A9EF-BA194B181A7B}"/>
                </a:ext>
              </a:extLst>
            </p:cNvPr>
            <p:cNvGrpSpPr/>
            <p:nvPr/>
          </p:nvGrpSpPr>
          <p:grpSpPr>
            <a:xfrm>
              <a:off x="5981380" y="4187235"/>
              <a:ext cx="1959611" cy="543809"/>
              <a:chOff x="5981380" y="4062267"/>
              <a:chExt cx="2458387" cy="543809"/>
            </a:xfrm>
          </p:grpSpPr>
          <p:sp>
            <p:nvSpPr>
              <p:cNvPr id="34" name="Rectangle 33">
                <a:extLst>
                  <a:ext uri="{FF2B5EF4-FFF2-40B4-BE49-F238E27FC236}">
                    <a16:creationId xmlns:a16="http://schemas.microsoft.com/office/drawing/2014/main" id="{D222BF4C-AF8A-499B-AFFA-8F8AFE712A3F}"/>
                  </a:ext>
                </a:extLst>
              </p:cNvPr>
              <p:cNvSpPr/>
              <p:nvPr/>
            </p:nvSpPr>
            <p:spPr>
              <a:xfrm>
                <a:off x="5981380" y="4062267"/>
                <a:ext cx="2458387" cy="5438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2288BDB-9C76-4AAC-82AB-CF62B43DC8AE}"/>
                  </a:ext>
                </a:extLst>
              </p:cNvPr>
              <p:cNvSpPr txBox="1"/>
              <p:nvPr/>
            </p:nvSpPr>
            <p:spPr>
              <a:xfrm>
                <a:off x="5981380" y="4134116"/>
                <a:ext cx="2458387" cy="400110"/>
              </a:xfrm>
              <a:prstGeom prst="rect">
                <a:avLst/>
              </a:prstGeom>
              <a:noFill/>
            </p:spPr>
            <p:txBody>
              <a:bodyPr wrap="square" rtlCol="0">
                <a:spAutoFit/>
              </a:bodyPr>
              <a:lstStyle/>
              <a:p>
                <a:pPr algn="ctr"/>
                <a:r>
                  <a:rPr lang="en-US" sz="2000" dirty="0"/>
                  <a:t>OS</a:t>
                </a:r>
              </a:p>
            </p:txBody>
          </p:sp>
        </p:grpSp>
        <p:grpSp>
          <p:nvGrpSpPr>
            <p:cNvPr id="101" name="Group 100">
              <a:extLst>
                <a:ext uri="{FF2B5EF4-FFF2-40B4-BE49-F238E27FC236}">
                  <a16:creationId xmlns:a16="http://schemas.microsoft.com/office/drawing/2014/main" id="{1D6FA329-5D6F-441D-9A5A-5F03CF3961A4}"/>
                </a:ext>
              </a:extLst>
            </p:cNvPr>
            <p:cNvGrpSpPr/>
            <p:nvPr/>
          </p:nvGrpSpPr>
          <p:grpSpPr>
            <a:xfrm>
              <a:off x="5981380" y="3487318"/>
              <a:ext cx="1959611" cy="646798"/>
              <a:chOff x="5981380" y="3487318"/>
              <a:chExt cx="2458387" cy="646798"/>
            </a:xfrm>
          </p:grpSpPr>
          <p:sp>
            <p:nvSpPr>
              <p:cNvPr id="42" name="Rectangle 41">
                <a:extLst>
                  <a:ext uri="{FF2B5EF4-FFF2-40B4-BE49-F238E27FC236}">
                    <a16:creationId xmlns:a16="http://schemas.microsoft.com/office/drawing/2014/main" id="{BCAC97AE-67C3-44CB-A055-9D233A86C4D2}"/>
                  </a:ext>
                </a:extLst>
              </p:cNvPr>
              <p:cNvSpPr/>
              <p:nvPr/>
            </p:nvSpPr>
            <p:spPr>
              <a:xfrm>
                <a:off x="5981380" y="3487318"/>
                <a:ext cx="2458387" cy="646798"/>
              </a:xfrm>
              <a:prstGeom prst="rect">
                <a:avLst/>
              </a:prstGeom>
              <a:solidFill>
                <a:srgbClr val="00206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4C992C7-761C-4B96-BFE0-7D619FFF5C4E}"/>
                  </a:ext>
                </a:extLst>
              </p:cNvPr>
              <p:cNvSpPr txBox="1"/>
              <p:nvPr/>
            </p:nvSpPr>
            <p:spPr>
              <a:xfrm>
                <a:off x="6026253" y="3611918"/>
                <a:ext cx="2413514" cy="400110"/>
              </a:xfrm>
              <a:prstGeom prst="rect">
                <a:avLst/>
              </a:prstGeom>
              <a:noFill/>
            </p:spPr>
            <p:txBody>
              <a:bodyPr wrap="square" rtlCol="0">
                <a:spAutoFit/>
              </a:bodyPr>
              <a:lstStyle/>
              <a:p>
                <a:pPr algn="ctr"/>
                <a:r>
                  <a:rPr lang="en-US" sz="2000" dirty="0" err="1">
                    <a:latin typeface="Arial Narrow" panose="020B0606020202030204" pitchFamily="34" charset="0"/>
                  </a:rPr>
                  <a:t>Docker</a:t>
                </a:r>
                <a:r>
                  <a:rPr lang="en-US" sz="2000" dirty="0">
                    <a:latin typeface="Arial Narrow" panose="020B0606020202030204" pitchFamily="34" charset="0"/>
                  </a:rPr>
                  <a:t> Engine</a:t>
                </a:r>
              </a:p>
            </p:txBody>
          </p:sp>
        </p:grpSp>
        <p:grpSp>
          <p:nvGrpSpPr>
            <p:cNvPr id="98" name="Group 97">
              <a:extLst>
                <a:ext uri="{FF2B5EF4-FFF2-40B4-BE49-F238E27FC236}">
                  <a16:creationId xmlns:a16="http://schemas.microsoft.com/office/drawing/2014/main" id="{E205DAE4-FD01-4A17-B980-055554F12F95}"/>
                </a:ext>
              </a:extLst>
            </p:cNvPr>
            <p:cNvGrpSpPr/>
            <p:nvPr/>
          </p:nvGrpSpPr>
          <p:grpSpPr>
            <a:xfrm>
              <a:off x="5981379" y="1898903"/>
              <a:ext cx="634340" cy="1593797"/>
              <a:chOff x="5981379" y="1907164"/>
              <a:chExt cx="634340" cy="1593797"/>
            </a:xfrm>
          </p:grpSpPr>
          <p:sp>
            <p:nvSpPr>
              <p:cNvPr id="36" name="Rounded Rectangle 5">
                <a:extLst>
                  <a:ext uri="{FF2B5EF4-FFF2-40B4-BE49-F238E27FC236}">
                    <a16:creationId xmlns:a16="http://schemas.microsoft.com/office/drawing/2014/main" id="{83A4DC7C-FC7C-44D3-8E93-EAD6E3D9BEC5}"/>
                  </a:ext>
                </a:extLst>
              </p:cNvPr>
              <p:cNvSpPr/>
              <p:nvPr/>
            </p:nvSpPr>
            <p:spPr>
              <a:xfrm>
                <a:off x="5981380" y="1907164"/>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13">
                <a:extLst>
                  <a:ext uri="{FF2B5EF4-FFF2-40B4-BE49-F238E27FC236}">
                    <a16:creationId xmlns:a16="http://schemas.microsoft.com/office/drawing/2014/main" id="{81AB7743-EE24-44D3-B31E-94A98DBC8ED0}"/>
                  </a:ext>
                </a:extLst>
              </p:cNvPr>
              <p:cNvSpPr/>
              <p:nvPr/>
            </p:nvSpPr>
            <p:spPr>
              <a:xfrm>
                <a:off x="5981379" y="2739797"/>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5B01BC-28D6-4A2A-A947-6DED215EE9DB}"/>
                  </a:ext>
                </a:extLst>
              </p:cNvPr>
              <p:cNvSpPr txBox="1"/>
              <p:nvPr/>
            </p:nvSpPr>
            <p:spPr>
              <a:xfrm>
                <a:off x="6026253" y="2079072"/>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#1</a:t>
                </a:r>
              </a:p>
            </p:txBody>
          </p:sp>
          <p:sp>
            <p:nvSpPr>
              <p:cNvPr id="47" name="TextBox 46">
                <a:extLst>
                  <a:ext uri="{FF2B5EF4-FFF2-40B4-BE49-F238E27FC236}">
                    <a16:creationId xmlns:a16="http://schemas.microsoft.com/office/drawing/2014/main" id="{D9ABABDB-1276-463E-92EB-E799FE837998}"/>
                  </a:ext>
                </a:extLst>
              </p:cNvPr>
              <p:cNvSpPr txBox="1"/>
              <p:nvPr/>
            </p:nvSpPr>
            <p:spPr>
              <a:xfrm>
                <a:off x="6043336" y="2831721"/>
                <a:ext cx="572383" cy="584775"/>
              </a:xfrm>
              <a:prstGeom prst="rect">
                <a:avLst/>
              </a:prstGeom>
              <a:noFill/>
            </p:spPr>
            <p:txBody>
              <a:bodyPr wrap="square" rtlCol="0">
                <a:spAutoFit/>
              </a:bodyPr>
              <a:lstStyle/>
              <a:p>
                <a:r>
                  <a:rPr lang="en-US" sz="1600" dirty="0">
                    <a:latin typeface="Arial Narrow" panose="020B0606020202030204" pitchFamily="34" charset="0"/>
                    <a:cs typeface="Arial" panose="020B0604020202020204" pitchFamily="34" charset="0"/>
                  </a:rPr>
                  <a:t>Bins/Libs</a:t>
                </a:r>
              </a:p>
            </p:txBody>
          </p:sp>
        </p:grpSp>
        <p:grpSp>
          <p:nvGrpSpPr>
            <p:cNvPr id="99" name="Group 98">
              <a:extLst>
                <a:ext uri="{FF2B5EF4-FFF2-40B4-BE49-F238E27FC236}">
                  <a16:creationId xmlns:a16="http://schemas.microsoft.com/office/drawing/2014/main" id="{67639688-BB12-43D1-BDAA-E256685927B3}"/>
                </a:ext>
              </a:extLst>
            </p:cNvPr>
            <p:cNvGrpSpPr/>
            <p:nvPr/>
          </p:nvGrpSpPr>
          <p:grpSpPr>
            <a:xfrm>
              <a:off x="6671595" y="1893521"/>
              <a:ext cx="611093" cy="1593797"/>
              <a:chOff x="6947865" y="1930322"/>
              <a:chExt cx="611093" cy="1593797"/>
            </a:xfrm>
          </p:grpSpPr>
          <p:sp>
            <p:nvSpPr>
              <p:cNvPr id="38" name="Rounded Rectangle 14">
                <a:extLst>
                  <a:ext uri="{FF2B5EF4-FFF2-40B4-BE49-F238E27FC236}">
                    <a16:creationId xmlns:a16="http://schemas.microsoft.com/office/drawing/2014/main" id="{EBBE44EF-DCCF-4513-B348-1AD21D45DDFA}"/>
                  </a:ext>
                </a:extLst>
              </p:cNvPr>
              <p:cNvSpPr/>
              <p:nvPr/>
            </p:nvSpPr>
            <p:spPr>
              <a:xfrm>
                <a:off x="6947866" y="1930322"/>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15">
                <a:extLst>
                  <a:ext uri="{FF2B5EF4-FFF2-40B4-BE49-F238E27FC236}">
                    <a16:creationId xmlns:a16="http://schemas.microsoft.com/office/drawing/2014/main" id="{8201FEC2-0790-472D-B582-023A2314E04A}"/>
                  </a:ext>
                </a:extLst>
              </p:cNvPr>
              <p:cNvSpPr/>
              <p:nvPr/>
            </p:nvSpPr>
            <p:spPr>
              <a:xfrm>
                <a:off x="6947865" y="2762955"/>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32CD1BE-EBEE-4E4C-948F-4C87A1610B32}"/>
                  </a:ext>
                </a:extLst>
              </p:cNvPr>
              <p:cNvSpPr txBox="1"/>
              <p:nvPr/>
            </p:nvSpPr>
            <p:spPr>
              <a:xfrm>
                <a:off x="6986575" y="2058832"/>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#2</a:t>
                </a:r>
              </a:p>
            </p:txBody>
          </p:sp>
          <p:sp>
            <p:nvSpPr>
              <p:cNvPr id="48" name="TextBox 47">
                <a:extLst>
                  <a:ext uri="{FF2B5EF4-FFF2-40B4-BE49-F238E27FC236}">
                    <a16:creationId xmlns:a16="http://schemas.microsoft.com/office/drawing/2014/main" id="{AF41EF28-3C93-47FA-9141-C217F9E259DC}"/>
                  </a:ext>
                </a:extLst>
              </p:cNvPr>
              <p:cNvSpPr txBox="1"/>
              <p:nvPr/>
            </p:nvSpPr>
            <p:spPr>
              <a:xfrm>
                <a:off x="6976866" y="2848817"/>
                <a:ext cx="572383" cy="584775"/>
              </a:xfrm>
              <a:prstGeom prst="rect">
                <a:avLst/>
              </a:prstGeom>
              <a:noFill/>
            </p:spPr>
            <p:txBody>
              <a:bodyPr wrap="square" rtlCol="0">
                <a:spAutoFit/>
              </a:bodyPr>
              <a:lstStyle/>
              <a:p>
                <a:r>
                  <a:rPr lang="en-US" sz="1600" dirty="0">
                    <a:latin typeface="Arial Narrow" panose="020B0606020202030204" pitchFamily="34" charset="0"/>
                  </a:rPr>
                  <a:t>Bins/Libs</a:t>
                </a:r>
              </a:p>
            </p:txBody>
          </p:sp>
        </p:grpSp>
        <p:grpSp>
          <p:nvGrpSpPr>
            <p:cNvPr id="100" name="Group 99">
              <a:extLst>
                <a:ext uri="{FF2B5EF4-FFF2-40B4-BE49-F238E27FC236}">
                  <a16:creationId xmlns:a16="http://schemas.microsoft.com/office/drawing/2014/main" id="{BB6F2210-52DE-48A1-B19E-1DE17991D427}"/>
                </a:ext>
              </a:extLst>
            </p:cNvPr>
            <p:cNvGrpSpPr/>
            <p:nvPr/>
          </p:nvGrpSpPr>
          <p:grpSpPr>
            <a:xfrm>
              <a:off x="7336150" y="1884641"/>
              <a:ext cx="604841" cy="1593797"/>
              <a:chOff x="7872093" y="1920106"/>
              <a:chExt cx="604841" cy="1593797"/>
            </a:xfrm>
          </p:grpSpPr>
          <p:sp>
            <p:nvSpPr>
              <p:cNvPr id="40" name="Rounded Rectangle 16">
                <a:extLst>
                  <a:ext uri="{FF2B5EF4-FFF2-40B4-BE49-F238E27FC236}">
                    <a16:creationId xmlns:a16="http://schemas.microsoft.com/office/drawing/2014/main" id="{807CF99E-2C17-484F-A9BD-E4BDE8122455}"/>
                  </a:ext>
                </a:extLst>
              </p:cNvPr>
              <p:cNvSpPr/>
              <p:nvPr/>
            </p:nvSpPr>
            <p:spPr>
              <a:xfrm>
                <a:off x="7872094" y="1920106"/>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17">
                <a:extLst>
                  <a:ext uri="{FF2B5EF4-FFF2-40B4-BE49-F238E27FC236}">
                    <a16:creationId xmlns:a16="http://schemas.microsoft.com/office/drawing/2014/main" id="{00D1CC1A-2EA1-4AAA-8786-1BC9C7F08666}"/>
                  </a:ext>
                </a:extLst>
              </p:cNvPr>
              <p:cNvSpPr/>
              <p:nvPr/>
            </p:nvSpPr>
            <p:spPr>
              <a:xfrm>
                <a:off x="7872093" y="2752739"/>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1733464-87E0-4A2C-8615-49524DC6235A}"/>
                  </a:ext>
                </a:extLst>
              </p:cNvPr>
              <p:cNvSpPr txBox="1"/>
              <p:nvPr/>
            </p:nvSpPr>
            <p:spPr>
              <a:xfrm>
                <a:off x="7901177" y="2058832"/>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#3</a:t>
                </a:r>
              </a:p>
            </p:txBody>
          </p:sp>
          <p:sp>
            <p:nvSpPr>
              <p:cNvPr id="49" name="TextBox 48">
                <a:extLst>
                  <a:ext uri="{FF2B5EF4-FFF2-40B4-BE49-F238E27FC236}">
                    <a16:creationId xmlns:a16="http://schemas.microsoft.com/office/drawing/2014/main" id="{BDCE1027-ED8A-479A-991A-FD4B763F4809}"/>
                  </a:ext>
                </a:extLst>
              </p:cNvPr>
              <p:cNvSpPr txBox="1"/>
              <p:nvPr/>
            </p:nvSpPr>
            <p:spPr>
              <a:xfrm>
                <a:off x="7904551" y="2848817"/>
                <a:ext cx="572383" cy="584775"/>
              </a:xfrm>
              <a:prstGeom prst="rect">
                <a:avLst/>
              </a:prstGeom>
              <a:noFill/>
            </p:spPr>
            <p:txBody>
              <a:bodyPr wrap="square" rtlCol="0">
                <a:spAutoFit/>
              </a:bodyPr>
              <a:lstStyle/>
              <a:p>
                <a:r>
                  <a:rPr lang="en-US" sz="1600" dirty="0">
                    <a:latin typeface="Arial Narrow" panose="020B0606020202030204" pitchFamily="34" charset="0"/>
                  </a:rPr>
                  <a:t>Bins/Libs</a:t>
                </a:r>
              </a:p>
            </p:txBody>
          </p:sp>
        </p:grpSp>
      </p:grpSp>
      <p:grpSp>
        <p:nvGrpSpPr>
          <p:cNvPr id="92" name="Group 91">
            <a:extLst>
              <a:ext uri="{FF2B5EF4-FFF2-40B4-BE49-F238E27FC236}">
                <a16:creationId xmlns:a16="http://schemas.microsoft.com/office/drawing/2014/main" id="{65B28E5F-8A63-449D-B0CB-6DA1E154112F}"/>
              </a:ext>
            </a:extLst>
          </p:cNvPr>
          <p:cNvGrpSpPr/>
          <p:nvPr/>
        </p:nvGrpSpPr>
        <p:grpSpPr>
          <a:xfrm>
            <a:off x="959902" y="1832982"/>
            <a:ext cx="623820" cy="2897630"/>
            <a:chOff x="1740865" y="1795623"/>
            <a:chExt cx="623820" cy="2897630"/>
          </a:xfrm>
        </p:grpSpPr>
        <p:sp>
          <p:nvSpPr>
            <p:cNvPr id="16" name="Rounded Rectangle 14">
              <a:extLst>
                <a:ext uri="{FF2B5EF4-FFF2-40B4-BE49-F238E27FC236}">
                  <a16:creationId xmlns:a16="http://schemas.microsoft.com/office/drawing/2014/main" id="{E1A5B29A-5FB2-45C5-963C-B16492C766B3}"/>
                </a:ext>
              </a:extLst>
            </p:cNvPr>
            <p:cNvSpPr/>
            <p:nvPr/>
          </p:nvSpPr>
          <p:spPr>
            <a:xfrm>
              <a:off x="1740866" y="1795623"/>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5">
              <a:extLst>
                <a:ext uri="{FF2B5EF4-FFF2-40B4-BE49-F238E27FC236}">
                  <a16:creationId xmlns:a16="http://schemas.microsoft.com/office/drawing/2014/main" id="{141ED266-6C30-4047-B00E-9AC9119B82B7}"/>
                </a:ext>
              </a:extLst>
            </p:cNvPr>
            <p:cNvSpPr/>
            <p:nvPr/>
          </p:nvSpPr>
          <p:spPr>
            <a:xfrm>
              <a:off x="1740865" y="2628256"/>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4292416-4051-4E4D-B235-7FB8E17DE7F0}"/>
                </a:ext>
              </a:extLst>
            </p:cNvPr>
            <p:cNvSpPr txBox="1"/>
            <p:nvPr/>
          </p:nvSpPr>
          <p:spPr>
            <a:xfrm>
              <a:off x="1779575" y="1924133"/>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#2</a:t>
              </a:r>
            </a:p>
          </p:txBody>
        </p:sp>
        <p:sp>
          <p:nvSpPr>
            <p:cNvPr id="26" name="TextBox 25">
              <a:extLst>
                <a:ext uri="{FF2B5EF4-FFF2-40B4-BE49-F238E27FC236}">
                  <a16:creationId xmlns:a16="http://schemas.microsoft.com/office/drawing/2014/main" id="{073A0416-68C5-44CE-BAC5-A5C2D001F1B6}"/>
                </a:ext>
              </a:extLst>
            </p:cNvPr>
            <p:cNvSpPr txBox="1"/>
            <p:nvPr/>
          </p:nvSpPr>
          <p:spPr>
            <a:xfrm>
              <a:off x="1769866" y="2714118"/>
              <a:ext cx="572383" cy="584775"/>
            </a:xfrm>
            <a:prstGeom prst="rect">
              <a:avLst/>
            </a:prstGeom>
            <a:noFill/>
          </p:spPr>
          <p:txBody>
            <a:bodyPr wrap="square" rtlCol="0">
              <a:spAutoFit/>
            </a:bodyPr>
            <a:lstStyle/>
            <a:p>
              <a:r>
                <a:rPr lang="en-US" sz="1600" dirty="0">
                  <a:latin typeface="Arial Narrow" panose="020B0606020202030204" pitchFamily="34" charset="0"/>
                </a:rPr>
                <a:t>Bins/Libs</a:t>
              </a:r>
            </a:p>
          </p:txBody>
        </p:sp>
        <p:grpSp>
          <p:nvGrpSpPr>
            <p:cNvPr id="70" name="Group 69">
              <a:extLst>
                <a:ext uri="{FF2B5EF4-FFF2-40B4-BE49-F238E27FC236}">
                  <a16:creationId xmlns:a16="http://schemas.microsoft.com/office/drawing/2014/main" id="{2A3F3CA7-D1EA-4403-A31F-E69F302FB248}"/>
                </a:ext>
              </a:extLst>
            </p:cNvPr>
            <p:cNvGrpSpPr/>
            <p:nvPr/>
          </p:nvGrpSpPr>
          <p:grpSpPr>
            <a:xfrm>
              <a:off x="1747428" y="3469413"/>
              <a:ext cx="617257" cy="1223840"/>
              <a:chOff x="774380" y="3927568"/>
              <a:chExt cx="617257" cy="1223840"/>
            </a:xfrm>
          </p:grpSpPr>
          <p:sp>
            <p:nvSpPr>
              <p:cNvPr id="71" name="Rectangle 70">
                <a:extLst>
                  <a:ext uri="{FF2B5EF4-FFF2-40B4-BE49-F238E27FC236}">
                    <a16:creationId xmlns:a16="http://schemas.microsoft.com/office/drawing/2014/main" id="{55A0472A-9A21-4FC3-815E-FB1642FD66BC}"/>
                  </a:ext>
                </a:extLst>
              </p:cNvPr>
              <p:cNvSpPr/>
              <p:nvPr/>
            </p:nvSpPr>
            <p:spPr>
              <a:xfrm>
                <a:off x="774380" y="4528207"/>
                <a:ext cx="587374" cy="62320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850191DF-8BA4-4637-8D62-7F648DDB3489}"/>
                  </a:ext>
                </a:extLst>
              </p:cNvPr>
              <p:cNvSpPr txBox="1"/>
              <p:nvPr/>
            </p:nvSpPr>
            <p:spPr>
              <a:xfrm>
                <a:off x="774380" y="4612672"/>
                <a:ext cx="587372" cy="276999"/>
              </a:xfrm>
              <a:prstGeom prst="rect">
                <a:avLst/>
              </a:prstGeom>
              <a:noFill/>
            </p:spPr>
            <p:txBody>
              <a:bodyPr wrap="square" rtlCol="0">
                <a:spAutoFit/>
              </a:bodyPr>
              <a:lstStyle/>
              <a:p>
                <a:pPr algn="ctr"/>
                <a:r>
                  <a:rPr lang="en-US" sz="1200" dirty="0">
                    <a:solidFill>
                      <a:schemeClr val="tx1">
                        <a:lumMod val="50000"/>
                      </a:schemeClr>
                    </a:solidFill>
                    <a:latin typeface="Arial Narrow" panose="020B0606020202030204" pitchFamily="34" charset="0"/>
                  </a:rPr>
                  <a:t>Server</a:t>
                </a:r>
              </a:p>
            </p:txBody>
          </p:sp>
          <p:sp>
            <p:nvSpPr>
              <p:cNvPr id="73" name="Rectangle 72">
                <a:extLst>
                  <a:ext uri="{FF2B5EF4-FFF2-40B4-BE49-F238E27FC236}">
                    <a16:creationId xmlns:a16="http://schemas.microsoft.com/office/drawing/2014/main" id="{43DC4627-0F72-4290-8142-D94882A35D6E}"/>
                  </a:ext>
                </a:extLst>
              </p:cNvPr>
              <p:cNvSpPr/>
              <p:nvPr/>
            </p:nvSpPr>
            <p:spPr>
              <a:xfrm>
                <a:off x="774381" y="3927568"/>
                <a:ext cx="587372" cy="5438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8F1F577-D19E-40F7-8434-00BF9574112D}"/>
                  </a:ext>
                </a:extLst>
              </p:cNvPr>
              <p:cNvSpPr txBox="1"/>
              <p:nvPr/>
            </p:nvSpPr>
            <p:spPr>
              <a:xfrm>
                <a:off x="774381" y="3999417"/>
                <a:ext cx="617256" cy="400110"/>
              </a:xfrm>
              <a:prstGeom prst="rect">
                <a:avLst/>
              </a:prstGeom>
              <a:noFill/>
            </p:spPr>
            <p:txBody>
              <a:bodyPr wrap="square" rtlCol="0">
                <a:spAutoFit/>
              </a:bodyPr>
              <a:lstStyle/>
              <a:p>
                <a:pPr algn="ctr"/>
                <a:r>
                  <a:rPr lang="en-US" sz="2000" dirty="0"/>
                  <a:t>OS</a:t>
                </a:r>
              </a:p>
            </p:txBody>
          </p:sp>
        </p:grpSp>
      </p:grpSp>
      <p:grpSp>
        <p:nvGrpSpPr>
          <p:cNvPr id="93" name="Group 92">
            <a:extLst>
              <a:ext uri="{FF2B5EF4-FFF2-40B4-BE49-F238E27FC236}">
                <a16:creationId xmlns:a16="http://schemas.microsoft.com/office/drawing/2014/main" id="{0DFF27F6-AC65-4A72-8A57-226513AF2204}"/>
              </a:ext>
            </a:extLst>
          </p:cNvPr>
          <p:cNvGrpSpPr/>
          <p:nvPr/>
        </p:nvGrpSpPr>
        <p:grpSpPr>
          <a:xfrm>
            <a:off x="1592612" y="1841506"/>
            <a:ext cx="628369" cy="2889106"/>
            <a:chOff x="2665093" y="1785407"/>
            <a:chExt cx="628369" cy="2889106"/>
          </a:xfrm>
        </p:grpSpPr>
        <p:sp>
          <p:nvSpPr>
            <p:cNvPr id="18" name="Rounded Rectangle 16">
              <a:extLst>
                <a:ext uri="{FF2B5EF4-FFF2-40B4-BE49-F238E27FC236}">
                  <a16:creationId xmlns:a16="http://schemas.microsoft.com/office/drawing/2014/main" id="{681EAD1F-7AE4-4FC7-A34B-FDC83E27FBDE}"/>
                </a:ext>
              </a:extLst>
            </p:cNvPr>
            <p:cNvSpPr/>
            <p:nvPr/>
          </p:nvSpPr>
          <p:spPr>
            <a:xfrm>
              <a:off x="2665094" y="1785407"/>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7">
              <a:extLst>
                <a:ext uri="{FF2B5EF4-FFF2-40B4-BE49-F238E27FC236}">
                  <a16:creationId xmlns:a16="http://schemas.microsoft.com/office/drawing/2014/main" id="{1073ABD1-7E45-49B3-85D7-2500370F8C29}"/>
                </a:ext>
              </a:extLst>
            </p:cNvPr>
            <p:cNvSpPr/>
            <p:nvPr/>
          </p:nvSpPr>
          <p:spPr>
            <a:xfrm>
              <a:off x="2665093" y="2618040"/>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F9AD73D-1621-4C67-8498-51EF187E0DB8}"/>
                </a:ext>
              </a:extLst>
            </p:cNvPr>
            <p:cNvSpPr txBox="1"/>
            <p:nvPr/>
          </p:nvSpPr>
          <p:spPr>
            <a:xfrm>
              <a:off x="2694177" y="1924133"/>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#3</a:t>
              </a:r>
            </a:p>
          </p:txBody>
        </p:sp>
        <p:sp>
          <p:nvSpPr>
            <p:cNvPr id="27" name="TextBox 26">
              <a:extLst>
                <a:ext uri="{FF2B5EF4-FFF2-40B4-BE49-F238E27FC236}">
                  <a16:creationId xmlns:a16="http://schemas.microsoft.com/office/drawing/2014/main" id="{A5D43EF9-0B3A-459B-8A22-BC0A6A45811D}"/>
                </a:ext>
              </a:extLst>
            </p:cNvPr>
            <p:cNvSpPr txBox="1"/>
            <p:nvPr/>
          </p:nvSpPr>
          <p:spPr>
            <a:xfrm>
              <a:off x="2697551" y="2714118"/>
              <a:ext cx="572383" cy="584775"/>
            </a:xfrm>
            <a:prstGeom prst="rect">
              <a:avLst/>
            </a:prstGeom>
            <a:noFill/>
          </p:spPr>
          <p:txBody>
            <a:bodyPr wrap="square" rtlCol="0">
              <a:spAutoFit/>
            </a:bodyPr>
            <a:lstStyle/>
            <a:p>
              <a:r>
                <a:rPr lang="en-US" sz="1600" dirty="0">
                  <a:latin typeface="Arial Narrow" panose="020B0606020202030204" pitchFamily="34" charset="0"/>
                </a:rPr>
                <a:t>Bins/Libs</a:t>
              </a:r>
            </a:p>
          </p:txBody>
        </p:sp>
        <p:grpSp>
          <p:nvGrpSpPr>
            <p:cNvPr id="75" name="Group 74">
              <a:extLst>
                <a:ext uri="{FF2B5EF4-FFF2-40B4-BE49-F238E27FC236}">
                  <a16:creationId xmlns:a16="http://schemas.microsoft.com/office/drawing/2014/main" id="{66B65F8C-D592-436C-BA87-2DAF1A2026E5}"/>
                </a:ext>
              </a:extLst>
            </p:cNvPr>
            <p:cNvGrpSpPr/>
            <p:nvPr/>
          </p:nvGrpSpPr>
          <p:grpSpPr>
            <a:xfrm>
              <a:off x="2676205" y="3450673"/>
              <a:ext cx="617257" cy="1223840"/>
              <a:chOff x="774380" y="3927568"/>
              <a:chExt cx="617257" cy="1223840"/>
            </a:xfrm>
          </p:grpSpPr>
          <p:sp>
            <p:nvSpPr>
              <p:cNvPr id="76" name="Rectangle 75">
                <a:extLst>
                  <a:ext uri="{FF2B5EF4-FFF2-40B4-BE49-F238E27FC236}">
                    <a16:creationId xmlns:a16="http://schemas.microsoft.com/office/drawing/2014/main" id="{7F5B436B-E3D9-4976-A9CD-95481E8EF093}"/>
                  </a:ext>
                </a:extLst>
              </p:cNvPr>
              <p:cNvSpPr/>
              <p:nvPr/>
            </p:nvSpPr>
            <p:spPr>
              <a:xfrm>
                <a:off x="774380" y="4528207"/>
                <a:ext cx="587374" cy="62320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FAEB42A-FA78-43B4-A9A8-1707BD02F130}"/>
                  </a:ext>
                </a:extLst>
              </p:cNvPr>
              <p:cNvSpPr txBox="1"/>
              <p:nvPr/>
            </p:nvSpPr>
            <p:spPr>
              <a:xfrm>
                <a:off x="774380" y="4612672"/>
                <a:ext cx="587372" cy="276999"/>
              </a:xfrm>
              <a:prstGeom prst="rect">
                <a:avLst/>
              </a:prstGeom>
              <a:noFill/>
            </p:spPr>
            <p:txBody>
              <a:bodyPr wrap="square" rtlCol="0">
                <a:spAutoFit/>
              </a:bodyPr>
              <a:lstStyle/>
              <a:p>
                <a:pPr algn="ctr"/>
                <a:r>
                  <a:rPr lang="en-US" sz="1200" dirty="0">
                    <a:solidFill>
                      <a:schemeClr val="tx1">
                        <a:lumMod val="50000"/>
                      </a:schemeClr>
                    </a:solidFill>
                    <a:latin typeface="Arial Narrow" panose="020B0606020202030204" pitchFamily="34" charset="0"/>
                  </a:rPr>
                  <a:t>Server</a:t>
                </a:r>
              </a:p>
            </p:txBody>
          </p:sp>
          <p:sp>
            <p:nvSpPr>
              <p:cNvPr id="78" name="Rectangle 77">
                <a:extLst>
                  <a:ext uri="{FF2B5EF4-FFF2-40B4-BE49-F238E27FC236}">
                    <a16:creationId xmlns:a16="http://schemas.microsoft.com/office/drawing/2014/main" id="{BD2753B4-3DBA-4949-A31A-EC2EA7F9A561}"/>
                  </a:ext>
                </a:extLst>
              </p:cNvPr>
              <p:cNvSpPr/>
              <p:nvPr/>
            </p:nvSpPr>
            <p:spPr>
              <a:xfrm>
                <a:off x="774381" y="3927568"/>
                <a:ext cx="587372" cy="5438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006000F2-D8C3-4D54-B651-8E8EEC519D5C}"/>
                  </a:ext>
                </a:extLst>
              </p:cNvPr>
              <p:cNvSpPr txBox="1"/>
              <p:nvPr/>
            </p:nvSpPr>
            <p:spPr>
              <a:xfrm>
                <a:off x="774381" y="3999417"/>
                <a:ext cx="617256" cy="400110"/>
              </a:xfrm>
              <a:prstGeom prst="rect">
                <a:avLst/>
              </a:prstGeom>
              <a:noFill/>
            </p:spPr>
            <p:txBody>
              <a:bodyPr wrap="square" rtlCol="0">
                <a:spAutoFit/>
              </a:bodyPr>
              <a:lstStyle/>
              <a:p>
                <a:pPr algn="ctr"/>
                <a:r>
                  <a:rPr lang="en-US" sz="2000" dirty="0"/>
                  <a:t>OS</a:t>
                </a:r>
              </a:p>
            </p:txBody>
          </p:sp>
        </p:grpSp>
      </p:grpSp>
      <p:grpSp>
        <p:nvGrpSpPr>
          <p:cNvPr id="97" name="Group 96">
            <a:extLst>
              <a:ext uri="{FF2B5EF4-FFF2-40B4-BE49-F238E27FC236}">
                <a16:creationId xmlns:a16="http://schemas.microsoft.com/office/drawing/2014/main" id="{1CB08798-38DC-4D28-A317-B65B64DF2036}"/>
              </a:ext>
            </a:extLst>
          </p:cNvPr>
          <p:cNvGrpSpPr/>
          <p:nvPr/>
        </p:nvGrpSpPr>
        <p:grpSpPr>
          <a:xfrm>
            <a:off x="2469829" y="1829528"/>
            <a:ext cx="2039125" cy="3591882"/>
            <a:chOff x="2469829" y="1835965"/>
            <a:chExt cx="2039125" cy="3591882"/>
          </a:xfrm>
        </p:grpSpPr>
        <p:grpSp>
          <p:nvGrpSpPr>
            <p:cNvPr id="90" name="Group 89">
              <a:extLst>
                <a:ext uri="{FF2B5EF4-FFF2-40B4-BE49-F238E27FC236}">
                  <a16:creationId xmlns:a16="http://schemas.microsoft.com/office/drawing/2014/main" id="{728D8460-DA3A-48B5-8A5D-FA5FBE293BA5}"/>
                </a:ext>
              </a:extLst>
            </p:cNvPr>
            <p:cNvGrpSpPr/>
            <p:nvPr/>
          </p:nvGrpSpPr>
          <p:grpSpPr>
            <a:xfrm>
              <a:off x="2488488" y="4804646"/>
              <a:ext cx="2020466" cy="623201"/>
              <a:chOff x="4730429" y="4513245"/>
              <a:chExt cx="2458388" cy="623201"/>
            </a:xfrm>
          </p:grpSpPr>
          <p:sp>
            <p:nvSpPr>
              <p:cNvPr id="51" name="Rectangle 50">
                <a:extLst>
                  <a:ext uri="{FF2B5EF4-FFF2-40B4-BE49-F238E27FC236}">
                    <a16:creationId xmlns:a16="http://schemas.microsoft.com/office/drawing/2014/main" id="{79E7140B-3313-4680-A0B9-E3C6743D7D80}"/>
                  </a:ext>
                </a:extLst>
              </p:cNvPr>
              <p:cNvSpPr/>
              <p:nvPr/>
            </p:nvSpPr>
            <p:spPr>
              <a:xfrm>
                <a:off x="4730430" y="4513245"/>
                <a:ext cx="2458387" cy="62320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236EAE24-8AE5-4594-AF0A-3A16B58C6A99}"/>
                  </a:ext>
                </a:extLst>
              </p:cNvPr>
              <p:cNvSpPr txBox="1"/>
              <p:nvPr/>
            </p:nvSpPr>
            <p:spPr>
              <a:xfrm>
                <a:off x="4730429" y="4612672"/>
                <a:ext cx="2458387" cy="400110"/>
              </a:xfrm>
              <a:prstGeom prst="rect">
                <a:avLst/>
              </a:prstGeom>
              <a:noFill/>
            </p:spPr>
            <p:txBody>
              <a:bodyPr wrap="square" rtlCol="0">
                <a:spAutoFit/>
              </a:bodyPr>
              <a:lstStyle/>
              <a:p>
                <a:pPr algn="ctr"/>
                <a:r>
                  <a:rPr lang="en-US" sz="2000" dirty="0">
                    <a:solidFill>
                      <a:schemeClr val="tx1">
                        <a:lumMod val="50000"/>
                      </a:schemeClr>
                    </a:solidFill>
                  </a:rPr>
                  <a:t>Server</a:t>
                </a:r>
              </a:p>
            </p:txBody>
          </p:sp>
        </p:grpSp>
        <p:grpSp>
          <p:nvGrpSpPr>
            <p:cNvPr id="80" name="Group 79">
              <a:extLst>
                <a:ext uri="{FF2B5EF4-FFF2-40B4-BE49-F238E27FC236}">
                  <a16:creationId xmlns:a16="http://schemas.microsoft.com/office/drawing/2014/main" id="{784DBAC2-5610-48DC-9664-B3BC29A04A9E}"/>
                </a:ext>
              </a:extLst>
            </p:cNvPr>
            <p:cNvGrpSpPr/>
            <p:nvPr/>
          </p:nvGrpSpPr>
          <p:grpSpPr>
            <a:xfrm>
              <a:off x="2522314" y="4110472"/>
              <a:ext cx="1948930" cy="646798"/>
              <a:chOff x="4730430" y="3352619"/>
              <a:chExt cx="2458387" cy="646798"/>
            </a:xfrm>
          </p:grpSpPr>
          <p:sp>
            <p:nvSpPr>
              <p:cNvPr id="61" name="Rectangle 60">
                <a:extLst>
                  <a:ext uri="{FF2B5EF4-FFF2-40B4-BE49-F238E27FC236}">
                    <a16:creationId xmlns:a16="http://schemas.microsoft.com/office/drawing/2014/main" id="{936DD610-8880-407D-9510-A29A7A6F34A9}"/>
                  </a:ext>
                </a:extLst>
              </p:cNvPr>
              <p:cNvSpPr/>
              <p:nvPr/>
            </p:nvSpPr>
            <p:spPr>
              <a:xfrm>
                <a:off x="4730430" y="3352619"/>
                <a:ext cx="2458387" cy="646798"/>
              </a:xfrm>
              <a:prstGeom prst="rect">
                <a:avLst/>
              </a:prstGeom>
              <a:solidFill>
                <a:srgbClr val="00206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C1E83E68-2439-4FAE-8895-041AE324CAC4}"/>
                  </a:ext>
                </a:extLst>
              </p:cNvPr>
              <p:cNvSpPr txBox="1"/>
              <p:nvPr/>
            </p:nvSpPr>
            <p:spPr>
              <a:xfrm>
                <a:off x="4775303" y="3477219"/>
                <a:ext cx="2413514" cy="400110"/>
              </a:xfrm>
              <a:prstGeom prst="rect">
                <a:avLst/>
              </a:prstGeom>
              <a:noFill/>
            </p:spPr>
            <p:txBody>
              <a:bodyPr wrap="square" rtlCol="0">
                <a:spAutoFit/>
              </a:bodyPr>
              <a:lstStyle/>
              <a:p>
                <a:pPr algn="ctr"/>
                <a:r>
                  <a:rPr lang="en-US" sz="2000" dirty="0">
                    <a:latin typeface="Arial Narrow" panose="020B0606020202030204" pitchFamily="34" charset="0"/>
                  </a:rPr>
                  <a:t>Hypervisor</a:t>
                </a:r>
              </a:p>
            </p:txBody>
          </p:sp>
        </p:grpSp>
        <p:grpSp>
          <p:nvGrpSpPr>
            <p:cNvPr id="96" name="Group 95">
              <a:extLst>
                <a:ext uri="{FF2B5EF4-FFF2-40B4-BE49-F238E27FC236}">
                  <a16:creationId xmlns:a16="http://schemas.microsoft.com/office/drawing/2014/main" id="{D9932E65-B00B-4629-9B30-21DAF28B2860}"/>
                </a:ext>
              </a:extLst>
            </p:cNvPr>
            <p:cNvGrpSpPr/>
            <p:nvPr/>
          </p:nvGrpSpPr>
          <p:grpSpPr>
            <a:xfrm>
              <a:off x="3883870" y="1848907"/>
              <a:ext cx="625084" cy="2181254"/>
              <a:chOff x="6621143" y="1785407"/>
              <a:chExt cx="625084" cy="2181254"/>
            </a:xfrm>
          </p:grpSpPr>
          <p:sp>
            <p:nvSpPr>
              <p:cNvPr id="59" name="Rounded Rectangle 16">
                <a:extLst>
                  <a:ext uri="{FF2B5EF4-FFF2-40B4-BE49-F238E27FC236}">
                    <a16:creationId xmlns:a16="http://schemas.microsoft.com/office/drawing/2014/main" id="{967ACCEB-EBC2-4BE8-8C09-A6C82E833D4B}"/>
                  </a:ext>
                </a:extLst>
              </p:cNvPr>
              <p:cNvSpPr/>
              <p:nvPr/>
            </p:nvSpPr>
            <p:spPr>
              <a:xfrm>
                <a:off x="6621144" y="1785407"/>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17">
                <a:extLst>
                  <a:ext uri="{FF2B5EF4-FFF2-40B4-BE49-F238E27FC236}">
                    <a16:creationId xmlns:a16="http://schemas.microsoft.com/office/drawing/2014/main" id="{2057EAAE-6A46-4DE9-B4D6-8E5F1E641023}"/>
                  </a:ext>
                </a:extLst>
              </p:cNvPr>
              <p:cNvSpPr/>
              <p:nvPr/>
            </p:nvSpPr>
            <p:spPr>
              <a:xfrm>
                <a:off x="6621143" y="2618040"/>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BB7E95B-7F5D-41E7-AB25-DBF2B409E4BF}"/>
                  </a:ext>
                </a:extLst>
              </p:cNvPr>
              <p:cNvSpPr txBox="1"/>
              <p:nvPr/>
            </p:nvSpPr>
            <p:spPr>
              <a:xfrm>
                <a:off x="6650227" y="1924133"/>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#3</a:t>
                </a:r>
              </a:p>
            </p:txBody>
          </p:sp>
          <p:sp>
            <p:nvSpPr>
              <p:cNvPr id="68" name="TextBox 67">
                <a:extLst>
                  <a:ext uri="{FF2B5EF4-FFF2-40B4-BE49-F238E27FC236}">
                    <a16:creationId xmlns:a16="http://schemas.microsoft.com/office/drawing/2014/main" id="{9189C0D9-9CA1-4506-8220-14AF2A9D2004}"/>
                  </a:ext>
                </a:extLst>
              </p:cNvPr>
              <p:cNvSpPr txBox="1"/>
              <p:nvPr/>
            </p:nvSpPr>
            <p:spPr>
              <a:xfrm>
                <a:off x="6653601" y="2714118"/>
                <a:ext cx="572383" cy="584775"/>
              </a:xfrm>
              <a:prstGeom prst="rect">
                <a:avLst/>
              </a:prstGeom>
              <a:noFill/>
            </p:spPr>
            <p:txBody>
              <a:bodyPr wrap="square" rtlCol="0">
                <a:spAutoFit/>
              </a:bodyPr>
              <a:lstStyle/>
              <a:p>
                <a:r>
                  <a:rPr lang="en-US" sz="1600" dirty="0">
                    <a:latin typeface="Arial Narrow" panose="020B0606020202030204" pitchFamily="34" charset="0"/>
                  </a:rPr>
                  <a:t>Bins/Libs</a:t>
                </a:r>
              </a:p>
            </p:txBody>
          </p:sp>
          <p:grpSp>
            <p:nvGrpSpPr>
              <p:cNvPr id="83" name="Group 82">
                <a:extLst>
                  <a:ext uri="{FF2B5EF4-FFF2-40B4-BE49-F238E27FC236}">
                    <a16:creationId xmlns:a16="http://schemas.microsoft.com/office/drawing/2014/main" id="{F9F81C2B-0A8C-4444-BB7A-89D6156B419E}"/>
                  </a:ext>
                </a:extLst>
              </p:cNvPr>
              <p:cNvGrpSpPr/>
              <p:nvPr/>
            </p:nvGrpSpPr>
            <p:grpSpPr>
              <a:xfrm>
                <a:off x="6628971" y="3422852"/>
                <a:ext cx="617256" cy="543809"/>
                <a:chOff x="911837" y="5299632"/>
                <a:chExt cx="617256" cy="543809"/>
              </a:xfrm>
            </p:grpSpPr>
            <p:sp>
              <p:nvSpPr>
                <p:cNvPr id="81" name="Rectangle 80">
                  <a:extLst>
                    <a:ext uri="{FF2B5EF4-FFF2-40B4-BE49-F238E27FC236}">
                      <a16:creationId xmlns:a16="http://schemas.microsoft.com/office/drawing/2014/main" id="{4C5C9D71-0B40-4683-9F1D-AA8FF24C7204}"/>
                    </a:ext>
                  </a:extLst>
                </p:cNvPr>
                <p:cNvSpPr/>
                <p:nvPr/>
              </p:nvSpPr>
              <p:spPr>
                <a:xfrm>
                  <a:off x="911837" y="5299632"/>
                  <a:ext cx="587372" cy="5438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4E4FA896-3921-4485-B58C-8E4055045FBF}"/>
                    </a:ext>
                  </a:extLst>
                </p:cNvPr>
                <p:cNvSpPr txBox="1"/>
                <p:nvPr/>
              </p:nvSpPr>
              <p:spPr>
                <a:xfrm>
                  <a:off x="911837" y="5371481"/>
                  <a:ext cx="617256" cy="400110"/>
                </a:xfrm>
                <a:prstGeom prst="rect">
                  <a:avLst/>
                </a:prstGeom>
                <a:noFill/>
              </p:spPr>
              <p:txBody>
                <a:bodyPr wrap="square" rtlCol="0">
                  <a:spAutoFit/>
                </a:bodyPr>
                <a:lstStyle/>
                <a:p>
                  <a:pPr algn="ctr"/>
                  <a:r>
                    <a:rPr lang="en-US" sz="2000" dirty="0"/>
                    <a:t>OS</a:t>
                  </a:r>
                </a:p>
              </p:txBody>
            </p:sp>
          </p:grpSp>
        </p:grpSp>
        <p:grpSp>
          <p:nvGrpSpPr>
            <p:cNvPr id="95" name="Group 94">
              <a:extLst>
                <a:ext uri="{FF2B5EF4-FFF2-40B4-BE49-F238E27FC236}">
                  <a16:creationId xmlns:a16="http://schemas.microsoft.com/office/drawing/2014/main" id="{F04D8FFB-9A05-4F21-A6BD-5810FF6CAB15}"/>
                </a:ext>
              </a:extLst>
            </p:cNvPr>
            <p:cNvGrpSpPr/>
            <p:nvPr/>
          </p:nvGrpSpPr>
          <p:grpSpPr>
            <a:xfrm>
              <a:off x="3200043" y="1853087"/>
              <a:ext cx="618847" cy="2191953"/>
              <a:chOff x="5689161" y="1795623"/>
              <a:chExt cx="618847" cy="2191953"/>
            </a:xfrm>
          </p:grpSpPr>
          <p:sp>
            <p:nvSpPr>
              <p:cNvPr id="57" name="Rounded Rectangle 14">
                <a:extLst>
                  <a:ext uri="{FF2B5EF4-FFF2-40B4-BE49-F238E27FC236}">
                    <a16:creationId xmlns:a16="http://schemas.microsoft.com/office/drawing/2014/main" id="{5E856567-BE27-4D7F-9ACD-AACA12626323}"/>
                  </a:ext>
                </a:extLst>
              </p:cNvPr>
              <p:cNvSpPr/>
              <p:nvPr/>
            </p:nvSpPr>
            <p:spPr>
              <a:xfrm>
                <a:off x="5696916" y="1795623"/>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15">
                <a:extLst>
                  <a:ext uri="{FF2B5EF4-FFF2-40B4-BE49-F238E27FC236}">
                    <a16:creationId xmlns:a16="http://schemas.microsoft.com/office/drawing/2014/main" id="{2D0C67E3-9DBA-48DF-B46A-032EA0A6EA27}"/>
                  </a:ext>
                </a:extLst>
              </p:cNvPr>
              <p:cNvSpPr/>
              <p:nvPr/>
            </p:nvSpPr>
            <p:spPr>
              <a:xfrm>
                <a:off x="5696915" y="2628256"/>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054AFBF-0942-4EC7-AD67-8599807061B7}"/>
                  </a:ext>
                </a:extLst>
              </p:cNvPr>
              <p:cNvSpPr txBox="1"/>
              <p:nvPr/>
            </p:nvSpPr>
            <p:spPr>
              <a:xfrm>
                <a:off x="5735625" y="1924133"/>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#2</a:t>
                </a:r>
              </a:p>
            </p:txBody>
          </p:sp>
          <p:sp>
            <p:nvSpPr>
              <p:cNvPr id="67" name="TextBox 66">
                <a:extLst>
                  <a:ext uri="{FF2B5EF4-FFF2-40B4-BE49-F238E27FC236}">
                    <a16:creationId xmlns:a16="http://schemas.microsoft.com/office/drawing/2014/main" id="{D2D76B62-9ADB-45AF-80D2-5022FFABA732}"/>
                  </a:ext>
                </a:extLst>
              </p:cNvPr>
              <p:cNvSpPr txBox="1"/>
              <p:nvPr/>
            </p:nvSpPr>
            <p:spPr>
              <a:xfrm>
                <a:off x="5725916" y="2714118"/>
                <a:ext cx="572383" cy="584775"/>
              </a:xfrm>
              <a:prstGeom prst="rect">
                <a:avLst/>
              </a:prstGeom>
              <a:noFill/>
            </p:spPr>
            <p:txBody>
              <a:bodyPr wrap="square" rtlCol="0">
                <a:spAutoFit/>
              </a:bodyPr>
              <a:lstStyle/>
              <a:p>
                <a:r>
                  <a:rPr lang="en-US" sz="1600" dirty="0">
                    <a:latin typeface="Arial Narrow" panose="020B0606020202030204" pitchFamily="34" charset="0"/>
                  </a:rPr>
                  <a:t>Bins/Libs</a:t>
                </a:r>
              </a:p>
            </p:txBody>
          </p:sp>
          <p:grpSp>
            <p:nvGrpSpPr>
              <p:cNvPr id="84" name="Group 83">
                <a:extLst>
                  <a:ext uri="{FF2B5EF4-FFF2-40B4-BE49-F238E27FC236}">
                    <a16:creationId xmlns:a16="http://schemas.microsoft.com/office/drawing/2014/main" id="{FAA42A25-7E8D-4AED-905A-64461D60633A}"/>
                  </a:ext>
                </a:extLst>
              </p:cNvPr>
              <p:cNvGrpSpPr/>
              <p:nvPr/>
            </p:nvGrpSpPr>
            <p:grpSpPr>
              <a:xfrm>
                <a:off x="5689161" y="3443767"/>
                <a:ext cx="617256" cy="543809"/>
                <a:chOff x="911837" y="5299632"/>
                <a:chExt cx="617256" cy="543809"/>
              </a:xfrm>
            </p:grpSpPr>
            <p:sp>
              <p:nvSpPr>
                <p:cNvPr id="85" name="Rectangle 84">
                  <a:extLst>
                    <a:ext uri="{FF2B5EF4-FFF2-40B4-BE49-F238E27FC236}">
                      <a16:creationId xmlns:a16="http://schemas.microsoft.com/office/drawing/2014/main" id="{05D81AA5-6DD2-4C0C-BFC5-F8DAE704EBE0}"/>
                    </a:ext>
                  </a:extLst>
                </p:cNvPr>
                <p:cNvSpPr/>
                <p:nvPr/>
              </p:nvSpPr>
              <p:spPr>
                <a:xfrm>
                  <a:off x="911837" y="5299632"/>
                  <a:ext cx="587372" cy="5438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DA8810D8-CD22-4F0E-AD30-A2880136DBCA}"/>
                    </a:ext>
                  </a:extLst>
                </p:cNvPr>
                <p:cNvSpPr txBox="1"/>
                <p:nvPr/>
              </p:nvSpPr>
              <p:spPr>
                <a:xfrm>
                  <a:off x="911837" y="5371481"/>
                  <a:ext cx="617256" cy="400110"/>
                </a:xfrm>
                <a:prstGeom prst="rect">
                  <a:avLst/>
                </a:prstGeom>
                <a:noFill/>
              </p:spPr>
              <p:txBody>
                <a:bodyPr wrap="square" rtlCol="0">
                  <a:spAutoFit/>
                </a:bodyPr>
                <a:lstStyle/>
                <a:p>
                  <a:pPr algn="ctr"/>
                  <a:r>
                    <a:rPr lang="en-US" sz="2000" dirty="0"/>
                    <a:t>OS</a:t>
                  </a:r>
                </a:p>
              </p:txBody>
            </p:sp>
          </p:grpSp>
        </p:grpSp>
        <p:grpSp>
          <p:nvGrpSpPr>
            <p:cNvPr id="94" name="Group 93">
              <a:extLst>
                <a:ext uri="{FF2B5EF4-FFF2-40B4-BE49-F238E27FC236}">
                  <a16:creationId xmlns:a16="http://schemas.microsoft.com/office/drawing/2014/main" id="{90E671FF-2ED9-44B8-A408-8479C7EDF5B8}"/>
                </a:ext>
              </a:extLst>
            </p:cNvPr>
            <p:cNvGrpSpPr/>
            <p:nvPr/>
          </p:nvGrpSpPr>
          <p:grpSpPr>
            <a:xfrm>
              <a:off x="2469829" y="1835965"/>
              <a:ext cx="670284" cy="2209075"/>
              <a:chOff x="4730429" y="1772465"/>
              <a:chExt cx="670284" cy="2209075"/>
            </a:xfrm>
          </p:grpSpPr>
          <p:sp>
            <p:nvSpPr>
              <p:cNvPr id="55" name="Rounded Rectangle 5">
                <a:extLst>
                  <a:ext uri="{FF2B5EF4-FFF2-40B4-BE49-F238E27FC236}">
                    <a16:creationId xmlns:a16="http://schemas.microsoft.com/office/drawing/2014/main" id="{E5021BEB-20F8-4395-B5F1-1089E0FFCDE0}"/>
                  </a:ext>
                </a:extLst>
              </p:cNvPr>
              <p:cNvSpPr/>
              <p:nvPr/>
            </p:nvSpPr>
            <p:spPr>
              <a:xfrm>
                <a:off x="4730430" y="1772465"/>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13">
                <a:extLst>
                  <a:ext uri="{FF2B5EF4-FFF2-40B4-BE49-F238E27FC236}">
                    <a16:creationId xmlns:a16="http://schemas.microsoft.com/office/drawing/2014/main" id="{22F452AE-86E5-418E-84CE-1B8CC86188AD}"/>
                  </a:ext>
                </a:extLst>
              </p:cNvPr>
              <p:cNvSpPr/>
              <p:nvPr/>
            </p:nvSpPr>
            <p:spPr>
              <a:xfrm>
                <a:off x="4730429" y="2605098"/>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C4094F3C-8BBE-4A34-B7F1-902861CBF45A}"/>
                  </a:ext>
                </a:extLst>
              </p:cNvPr>
              <p:cNvSpPr txBox="1"/>
              <p:nvPr/>
            </p:nvSpPr>
            <p:spPr>
              <a:xfrm>
                <a:off x="4775303" y="1944373"/>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#1</a:t>
                </a:r>
              </a:p>
            </p:txBody>
          </p:sp>
          <p:sp>
            <p:nvSpPr>
              <p:cNvPr id="66" name="TextBox 65">
                <a:extLst>
                  <a:ext uri="{FF2B5EF4-FFF2-40B4-BE49-F238E27FC236}">
                    <a16:creationId xmlns:a16="http://schemas.microsoft.com/office/drawing/2014/main" id="{32743F3F-ED29-487D-869F-564345FE82D5}"/>
                  </a:ext>
                </a:extLst>
              </p:cNvPr>
              <p:cNvSpPr txBox="1"/>
              <p:nvPr/>
            </p:nvSpPr>
            <p:spPr>
              <a:xfrm>
                <a:off x="4792386" y="2697022"/>
                <a:ext cx="572383" cy="584775"/>
              </a:xfrm>
              <a:prstGeom prst="rect">
                <a:avLst/>
              </a:prstGeom>
              <a:noFill/>
            </p:spPr>
            <p:txBody>
              <a:bodyPr wrap="square" rtlCol="0">
                <a:spAutoFit/>
              </a:bodyPr>
              <a:lstStyle/>
              <a:p>
                <a:r>
                  <a:rPr lang="en-US" sz="1600" dirty="0">
                    <a:latin typeface="Arial Narrow" panose="020B0606020202030204" pitchFamily="34" charset="0"/>
                    <a:cs typeface="Arial" panose="020B0604020202020204" pitchFamily="34" charset="0"/>
                  </a:rPr>
                  <a:t>Bins/Libs</a:t>
                </a:r>
              </a:p>
            </p:txBody>
          </p:sp>
          <p:grpSp>
            <p:nvGrpSpPr>
              <p:cNvPr id="87" name="Group 86">
                <a:extLst>
                  <a:ext uri="{FF2B5EF4-FFF2-40B4-BE49-F238E27FC236}">
                    <a16:creationId xmlns:a16="http://schemas.microsoft.com/office/drawing/2014/main" id="{DB6B9CFF-7BF9-4B1F-AAA6-ABB48536C6BD}"/>
                  </a:ext>
                </a:extLst>
              </p:cNvPr>
              <p:cNvGrpSpPr/>
              <p:nvPr/>
            </p:nvGrpSpPr>
            <p:grpSpPr>
              <a:xfrm>
                <a:off x="4783457" y="3437731"/>
                <a:ext cx="617256" cy="543809"/>
                <a:chOff x="911837" y="5299632"/>
                <a:chExt cx="617256" cy="543809"/>
              </a:xfrm>
            </p:grpSpPr>
            <p:sp>
              <p:nvSpPr>
                <p:cNvPr id="88" name="Rectangle 87">
                  <a:extLst>
                    <a:ext uri="{FF2B5EF4-FFF2-40B4-BE49-F238E27FC236}">
                      <a16:creationId xmlns:a16="http://schemas.microsoft.com/office/drawing/2014/main" id="{FB2BDDE1-8848-4911-9380-60E816389678}"/>
                    </a:ext>
                  </a:extLst>
                </p:cNvPr>
                <p:cNvSpPr/>
                <p:nvPr/>
              </p:nvSpPr>
              <p:spPr>
                <a:xfrm>
                  <a:off x="911837" y="5299632"/>
                  <a:ext cx="587372" cy="5438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84DA9F56-9C26-441B-9EDE-5E26E7C05F19}"/>
                    </a:ext>
                  </a:extLst>
                </p:cNvPr>
                <p:cNvSpPr txBox="1"/>
                <p:nvPr/>
              </p:nvSpPr>
              <p:spPr>
                <a:xfrm>
                  <a:off x="911837" y="5371481"/>
                  <a:ext cx="617256" cy="400110"/>
                </a:xfrm>
                <a:prstGeom prst="rect">
                  <a:avLst/>
                </a:prstGeom>
                <a:noFill/>
              </p:spPr>
              <p:txBody>
                <a:bodyPr wrap="square" rtlCol="0">
                  <a:spAutoFit/>
                </a:bodyPr>
                <a:lstStyle/>
                <a:p>
                  <a:pPr algn="ctr"/>
                  <a:r>
                    <a:rPr lang="en-US" sz="2000" dirty="0"/>
                    <a:t>OS</a:t>
                  </a:r>
                </a:p>
              </p:txBody>
            </p:sp>
          </p:grpSp>
        </p:grpSp>
      </p:grpSp>
      <p:grpSp>
        <p:nvGrpSpPr>
          <p:cNvPr id="106" name="Group 105">
            <a:extLst>
              <a:ext uri="{FF2B5EF4-FFF2-40B4-BE49-F238E27FC236}">
                <a16:creationId xmlns:a16="http://schemas.microsoft.com/office/drawing/2014/main" id="{5C2BE7B2-AC28-420D-B42B-9D98DDFE0991}"/>
              </a:ext>
            </a:extLst>
          </p:cNvPr>
          <p:cNvGrpSpPr/>
          <p:nvPr/>
        </p:nvGrpSpPr>
        <p:grpSpPr>
          <a:xfrm>
            <a:off x="7368428" y="5420653"/>
            <a:ext cx="4271121" cy="623201"/>
            <a:chOff x="5981379" y="4647944"/>
            <a:chExt cx="1942144" cy="623201"/>
          </a:xfrm>
        </p:grpSpPr>
        <p:sp>
          <p:nvSpPr>
            <p:cNvPr id="128" name="Rectangle 127">
              <a:extLst>
                <a:ext uri="{FF2B5EF4-FFF2-40B4-BE49-F238E27FC236}">
                  <a16:creationId xmlns:a16="http://schemas.microsoft.com/office/drawing/2014/main" id="{495F5DD4-802F-4D29-ADC6-45D0C97900A3}"/>
                </a:ext>
              </a:extLst>
            </p:cNvPr>
            <p:cNvSpPr/>
            <p:nvPr/>
          </p:nvSpPr>
          <p:spPr>
            <a:xfrm>
              <a:off x="5981380" y="4647944"/>
              <a:ext cx="1942143" cy="62320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595EB940-F1F9-459E-A05F-0FB26A14C6C6}"/>
                </a:ext>
              </a:extLst>
            </p:cNvPr>
            <p:cNvSpPr txBox="1"/>
            <p:nvPr/>
          </p:nvSpPr>
          <p:spPr>
            <a:xfrm>
              <a:off x="5981379" y="4734428"/>
              <a:ext cx="1942143" cy="400110"/>
            </a:xfrm>
            <a:prstGeom prst="rect">
              <a:avLst/>
            </a:prstGeom>
            <a:noFill/>
          </p:spPr>
          <p:txBody>
            <a:bodyPr wrap="square" rtlCol="0">
              <a:spAutoFit/>
            </a:bodyPr>
            <a:lstStyle/>
            <a:p>
              <a:pPr algn="ctr"/>
              <a:r>
                <a:rPr lang="en-US" sz="2000" dirty="0">
                  <a:solidFill>
                    <a:schemeClr val="tx1">
                      <a:lumMod val="50000"/>
                    </a:schemeClr>
                  </a:solidFill>
                </a:rPr>
                <a:t>Server</a:t>
              </a:r>
            </a:p>
          </p:txBody>
        </p:sp>
      </p:grpSp>
      <p:grpSp>
        <p:nvGrpSpPr>
          <p:cNvPr id="133" name="Group 132">
            <a:extLst>
              <a:ext uri="{FF2B5EF4-FFF2-40B4-BE49-F238E27FC236}">
                <a16:creationId xmlns:a16="http://schemas.microsoft.com/office/drawing/2014/main" id="{726A32C9-E5A9-4AD4-B2B3-D00E85BD4F55}"/>
              </a:ext>
            </a:extLst>
          </p:cNvPr>
          <p:cNvGrpSpPr/>
          <p:nvPr/>
        </p:nvGrpSpPr>
        <p:grpSpPr>
          <a:xfrm>
            <a:off x="7368428" y="1829528"/>
            <a:ext cx="1959612" cy="2846403"/>
            <a:chOff x="7368428" y="1829528"/>
            <a:chExt cx="1959612" cy="2846403"/>
          </a:xfrm>
        </p:grpSpPr>
        <p:grpSp>
          <p:nvGrpSpPr>
            <p:cNvPr id="107" name="Group 106">
              <a:extLst>
                <a:ext uri="{FF2B5EF4-FFF2-40B4-BE49-F238E27FC236}">
                  <a16:creationId xmlns:a16="http://schemas.microsoft.com/office/drawing/2014/main" id="{14381F37-CCCA-45A4-A1C9-2383B871731D}"/>
                </a:ext>
              </a:extLst>
            </p:cNvPr>
            <p:cNvGrpSpPr/>
            <p:nvPr/>
          </p:nvGrpSpPr>
          <p:grpSpPr>
            <a:xfrm>
              <a:off x="7368429" y="4132122"/>
              <a:ext cx="1959611" cy="543809"/>
              <a:chOff x="5981380" y="4062267"/>
              <a:chExt cx="2458387" cy="543809"/>
            </a:xfrm>
          </p:grpSpPr>
          <p:sp>
            <p:nvSpPr>
              <p:cNvPr id="126" name="Rectangle 125">
                <a:extLst>
                  <a:ext uri="{FF2B5EF4-FFF2-40B4-BE49-F238E27FC236}">
                    <a16:creationId xmlns:a16="http://schemas.microsoft.com/office/drawing/2014/main" id="{41CA9034-E7C6-4342-B44E-9008C827CB2D}"/>
                  </a:ext>
                </a:extLst>
              </p:cNvPr>
              <p:cNvSpPr/>
              <p:nvPr/>
            </p:nvSpPr>
            <p:spPr>
              <a:xfrm>
                <a:off x="5981380" y="4062267"/>
                <a:ext cx="2458387" cy="5438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C5800586-3093-4C1F-9024-58C7769E9E64}"/>
                  </a:ext>
                </a:extLst>
              </p:cNvPr>
              <p:cNvSpPr txBox="1"/>
              <p:nvPr/>
            </p:nvSpPr>
            <p:spPr>
              <a:xfrm>
                <a:off x="5981380" y="4134116"/>
                <a:ext cx="2458387" cy="400110"/>
              </a:xfrm>
              <a:prstGeom prst="rect">
                <a:avLst/>
              </a:prstGeom>
              <a:noFill/>
            </p:spPr>
            <p:txBody>
              <a:bodyPr wrap="square" rtlCol="0">
                <a:spAutoFit/>
              </a:bodyPr>
              <a:lstStyle/>
              <a:p>
                <a:pPr algn="ctr"/>
                <a:r>
                  <a:rPr lang="en-US" sz="2000" dirty="0"/>
                  <a:t>OS</a:t>
                </a:r>
              </a:p>
            </p:txBody>
          </p:sp>
        </p:grpSp>
        <p:grpSp>
          <p:nvGrpSpPr>
            <p:cNvPr id="108" name="Group 107">
              <a:extLst>
                <a:ext uri="{FF2B5EF4-FFF2-40B4-BE49-F238E27FC236}">
                  <a16:creationId xmlns:a16="http://schemas.microsoft.com/office/drawing/2014/main" id="{7DD6C693-63EE-4609-A434-9FB5CF1532C3}"/>
                </a:ext>
              </a:extLst>
            </p:cNvPr>
            <p:cNvGrpSpPr/>
            <p:nvPr/>
          </p:nvGrpSpPr>
          <p:grpSpPr>
            <a:xfrm>
              <a:off x="7368429" y="3432205"/>
              <a:ext cx="1959611" cy="646798"/>
              <a:chOff x="5981380" y="3487318"/>
              <a:chExt cx="2458387" cy="646798"/>
            </a:xfrm>
          </p:grpSpPr>
          <p:sp>
            <p:nvSpPr>
              <p:cNvPr id="124" name="Rectangle 123">
                <a:extLst>
                  <a:ext uri="{FF2B5EF4-FFF2-40B4-BE49-F238E27FC236}">
                    <a16:creationId xmlns:a16="http://schemas.microsoft.com/office/drawing/2014/main" id="{8FE6E36C-0D1C-4FFB-B3F9-6493F635FAEF}"/>
                  </a:ext>
                </a:extLst>
              </p:cNvPr>
              <p:cNvSpPr/>
              <p:nvPr/>
            </p:nvSpPr>
            <p:spPr>
              <a:xfrm>
                <a:off x="5981380" y="3487318"/>
                <a:ext cx="2458387" cy="646798"/>
              </a:xfrm>
              <a:prstGeom prst="rect">
                <a:avLst/>
              </a:prstGeom>
              <a:solidFill>
                <a:srgbClr val="00206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84335392-023D-4AE7-B78F-6A276E98AA3D}"/>
                  </a:ext>
                </a:extLst>
              </p:cNvPr>
              <p:cNvSpPr txBox="1"/>
              <p:nvPr/>
            </p:nvSpPr>
            <p:spPr>
              <a:xfrm>
                <a:off x="6026253" y="3611918"/>
                <a:ext cx="2413514" cy="400110"/>
              </a:xfrm>
              <a:prstGeom prst="rect">
                <a:avLst/>
              </a:prstGeom>
              <a:noFill/>
            </p:spPr>
            <p:txBody>
              <a:bodyPr wrap="square" rtlCol="0">
                <a:spAutoFit/>
              </a:bodyPr>
              <a:lstStyle/>
              <a:p>
                <a:pPr algn="ctr"/>
                <a:r>
                  <a:rPr lang="en-US" sz="2000" dirty="0" err="1">
                    <a:latin typeface="Arial Narrow" panose="020B0606020202030204" pitchFamily="34" charset="0"/>
                  </a:rPr>
                  <a:t>Docker</a:t>
                </a:r>
                <a:r>
                  <a:rPr lang="en-US" sz="2000" dirty="0">
                    <a:latin typeface="Arial Narrow" panose="020B0606020202030204" pitchFamily="34" charset="0"/>
                  </a:rPr>
                  <a:t> Engine</a:t>
                </a:r>
              </a:p>
            </p:txBody>
          </p:sp>
        </p:grpSp>
        <p:grpSp>
          <p:nvGrpSpPr>
            <p:cNvPr id="109" name="Group 108">
              <a:extLst>
                <a:ext uri="{FF2B5EF4-FFF2-40B4-BE49-F238E27FC236}">
                  <a16:creationId xmlns:a16="http://schemas.microsoft.com/office/drawing/2014/main" id="{D184F959-605B-4B9E-AF9C-495E37040B92}"/>
                </a:ext>
              </a:extLst>
            </p:cNvPr>
            <p:cNvGrpSpPr/>
            <p:nvPr/>
          </p:nvGrpSpPr>
          <p:grpSpPr>
            <a:xfrm>
              <a:off x="7368428" y="1843790"/>
              <a:ext cx="634340" cy="1593797"/>
              <a:chOff x="5981379" y="1907164"/>
              <a:chExt cx="634340" cy="1593797"/>
            </a:xfrm>
          </p:grpSpPr>
          <p:sp>
            <p:nvSpPr>
              <p:cNvPr id="120" name="Rounded Rectangle 5">
                <a:extLst>
                  <a:ext uri="{FF2B5EF4-FFF2-40B4-BE49-F238E27FC236}">
                    <a16:creationId xmlns:a16="http://schemas.microsoft.com/office/drawing/2014/main" id="{E67587DA-EE5C-4D0B-8550-E0A5098D74AB}"/>
                  </a:ext>
                </a:extLst>
              </p:cNvPr>
              <p:cNvSpPr/>
              <p:nvPr/>
            </p:nvSpPr>
            <p:spPr>
              <a:xfrm>
                <a:off x="5981380" y="1907164"/>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3">
                <a:extLst>
                  <a:ext uri="{FF2B5EF4-FFF2-40B4-BE49-F238E27FC236}">
                    <a16:creationId xmlns:a16="http://schemas.microsoft.com/office/drawing/2014/main" id="{11C4F298-5F76-4EF0-B9B1-D905E4202265}"/>
                  </a:ext>
                </a:extLst>
              </p:cNvPr>
              <p:cNvSpPr/>
              <p:nvPr/>
            </p:nvSpPr>
            <p:spPr>
              <a:xfrm>
                <a:off x="5981379" y="2739797"/>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807DEC26-2601-45D7-816E-FA72EAFC440D}"/>
                  </a:ext>
                </a:extLst>
              </p:cNvPr>
              <p:cNvSpPr txBox="1"/>
              <p:nvPr/>
            </p:nvSpPr>
            <p:spPr>
              <a:xfrm>
                <a:off x="6026253" y="2079072"/>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#1</a:t>
                </a:r>
              </a:p>
            </p:txBody>
          </p:sp>
          <p:sp>
            <p:nvSpPr>
              <p:cNvPr id="123" name="TextBox 122">
                <a:extLst>
                  <a:ext uri="{FF2B5EF4-FFF2-40B4-BE49-F238E27FC236}">
                    <a16:creationId xmlns:a16="http://schemas.microsoft.com/office/drawing/2014/main" id="{D68B9B6E-5FFF-4BE6-9507-6547684B4591}"/>
                  </a:ext>
                </a:extLst>
              </p:cNvPr>
              <p:cNvSpPr txBox="1"/>
              <p:nvPr/>
            </p:nvSpPr>
            <p:spPr>
              <a:xfrm>
                <a:off x="6043336" y="2831721"/>
                <a:ext cx="572383" cy="584775"/>
              </a:xfrm>
              <a:prstGeom prst="rect">
                <a:avLst/>
              </a:prstGeom>
              <a:noFill/>
            </p:spPr>
            <p:txBody>
              <a:bodyPr wrap="square" rtlCol="0">
                <a:spAutoFit/>
              </a:bodyPr>
              <a:lstStyle/>
              <a:p>
                <a:r>
                  <a:rPr lang="en-US" sz="1600" dirty="0">
                    <a:latin typeface="Arial Narrow" panose="020B0606020202030204" pitchFamily="34" charset="0"/>
                    <a:cs typeface="Arial" panose="020B0604020202020204" pitchFamily="34" charset="0"/>
                  </a:rPr>
                  <a:t>Bins/Libs</a:t>
                </a:r>
              </a:p>
            </p:txBody>
          </p:sp>
        </p:grpSp>
        <p:grpSp>
          <p:nvGrpSpPr>
            <p:cNvPr id="110" name="Group 109">
              <a:extLst>
                <a:ext uri="{FF2B5EF4-FFF2-40B4-BE49-F238E27FC236}">
                  <a16:creationId xmlns:a16="http://schemas.microsoft.com/office/drawing/2014/main" id="{46081134-EC39-42E2-8F6A-D1930CB263A7}"/>
                </a:ext>
              </a:extLst>
            </p:cNvPr>
            <p:cNvGrpSpPr/>
            <p:nvPr/>
          </p:nvGrpSpPr>
          <p:grpSpPr>
            <a:xfrm>
              <a:off x="8058644" y="1838408"/>
              <a:ext cx="611093" cy="1593797"/>
              <a:chOff x="6947865" y="1930322"/>
              <a:chExt cx="611093" cy="1593797"/>
            </a:xfrm>
          </p:grpSpPr>
          <p:sp>
            <p:nvSpPr>
              <p:cNvPr id="116" name="Rounded Rectangle 14">
                <a:extLst>
                  <a:ext uri="{FF2B5EF4-FFF2-40B4-BE49-F238E27FC236}">
                    <a16:creationId xmlns:a16="http://schemas.microsoft.com/office/drawing/2014/main" id="{2ADD0B8A-4C7E-4C42-84C4-9D57B98E1036}"/>
                  </a:ext>
                </a:extLst>
              </p:cNvPr>
              <p:cNvSpPr/>
              <p:nvPr/>
            </p:nvSpPr>
            <p:spPr>
              <a:xfrm>
                <a:off x="6947866" y="1930322"/>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ounded Rectangle 15">
                <a:extLst>
                  <a:ext uri="{FF2B5EF4-FFF2-40B4-BE49-F238E27FC236}">
                    <a16:creationId xmlns:a16="http://schemas.microsoft.com/office/drawing/2014/main" id="{198DDDDB-4B7D-4E3C-BEB5-C6A1DB33B39D}"/>
                  </a:ext>
                </a:extLst>
              </p:cNvPr>
              <p:cNvSpPr/>
              <p:nvPr/>
            </p:nvSpPr>
            <p:spPr>
              <a:xfrm>
                <a:off x="6947865" y="2762955"/>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DD7B7233-A060-4F20-A2A6-F6C3F366CA8A}"/>
                  </a:ext>
                </a:extLst>
              </p:cNvPr>
              <p:cNvSpPr txBox="1"/>
              <p:nvPr/>
            </p:nvSpPr>
            <p:spPr>
              <a:xfrm>
                <a:off x="6986575" y="2058832"/>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#2</a:t>
                </a:r>
              </a:p>
            </p:txBody>
          </p:sp>
          <p:sp>
            <p:nvSpPr>
              <p:cNvPr id="119" name="TextBox 118">
                <a:extLst>
                  <a:ext uri="{FF2B5EF4-FFF2-40B4-BE49-F238E27FC236}">
                    <a16:creationId xmlns:a16="http://schemas.microsoft.com/office/drawing/2014/main" id="{2E20E7F3-1CD1-4F50-9AC5-177EC2130F2D}"/>
                  </a:ext>
                </a:extLst>
              </p:cNvPr>
              <p:cNvSpPr txBox="1"/>
              <p:nvPr/>
            </p:nvSpPr>
            <p:spPr>
              <a:xfrm>
                <a:off x="6976866" y="2848817"/>
                <a:ext cx="572383" cy="584775"/>
              </a:xfrm>
              <a:prstGeom prst="rect">
                <a:avLst/>
              </a:prstGeom>
              <a:noFill/>
            </p:spPr>
            <p:txBody>
              <a:bodyPr wrap="square" rtlCol="0">
                <a:spAutoFit/>
              </a:bodyPr>
              <a:lstStyle/>
              <a:p>
                <a:r>
                  <a:rPr lang="en-US" sz="1600" dirty="0">
                    <a:latin typeface="Arial Narrow" panose="020B0606020202030204" pitchFamily="34" charset="0"/>
                  </a:rPr>
                  <a:t>Bins/Libs</a:t>
                </a:r>
              </a:p>
            </p:txBody>
          </p:sp>
        </p:grpSp>
        <p:grpSp>
          <p:nvGrpSpPr>
            <p:cNvPr id="111" name="Group 110">
              <a:extLst>
                <a:ext uri="{FF2B5EF4-FFF2-40B4-BE49-F238E27FC236}">
                  <a16:creationId xmlns:a16="http://schemas.microsoft.com/office/drawing/2014/main" id="{CAC4F596-B297-4FE4-9DA1-68324A649DCF}"/>
                </a:ext>
              </a:extLst>
            </p:cNvPr>
            <p:cNvGrpSpPr/>
            <p:nvPr/>
          </p:nvGrpSpPr>
          <p:grpSpPr>
            <a:xfrm>
              <a:off x="8723199" y="1829528"/>
              <a:ext cx="604841" cy="1593797"/>
              <a:chOff x="7872093" y="1920106"/>
              <a:chExt cx="604841" cy="1593797"/>
            </a:xfrm>
          </p:grpSpPr>
          <p:sp>
            <p:nvSpPr>
              <p:cNvPr id="112" name="Rounded Rectangle 16">
                <a:extLst>
                  <a:ext uri="{FF2B5EF4-FFF2-40B4-BE49-F238E27FC236}">
                    <a16:creationId xmlns:a16="http://schemas.microsoft.com/office/drawing/2014/main" id="{5538F6A7-9C5C-4E00-B76F-8D05B24987C9}"/>
                  </a:ext>
                </a:extLst>
              </p:cNvPr>
              <p:cNvSpPr/>
              <p:nvPr/>
            </p:nvSpPr>
            <p:spPr>
              <a:xfrm>
                <a:off x="7872094" y="1920106"/>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7">
                <a:extLst>
                  <a:ext uri="{FF2B5EF4-FFF2-40B4-BE49-F238E27FC236}">
                    <a16:creationId xmlns:a16="http://schemas.microsoft.com/office/drawing/2014/main" id="{2FB12373-1CCA-40CA-AD62-4FA3BF0AD10D}"/>
                  </a:ext>
                </a:extLst>
              </p:cNvPr>
              <p:cNvSpPr/>
              <p:nvPr/>
            </p:nvSpPr>
            <p:spPr>
              <a:xfrm>
                <a:off x="7872093" y="2752739"/>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F5E4C032-FBED-4721-8F37-B5A45ECE8ECF}"/>
                  </a:ext>
                </a:extLst>
              </p:cNvPr>
              <p:cNvSpPr txBox="1"/>
              <p:nvPr/>
            </p:nvSpPr>
            <p:spPr>
              <a:xfrm>
                <a:off x="7901177" y="2058832"/>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#3</a:t>
                </a:r>
              </a:p>
            </p:txBody>
          </p:sp>
          <p:sp>
            <p:nvSpPr>
              <p:cNvPr id="115" name="TextBox 114">
                <a:extLst>
                  <a:ext uri="{FF2B5EF4-FFF2-40B4-BE49-F238E27FC236}">
                    <a16:creationId xmlns:a16="http://schemas.microsoft.com/office/drawing/2014/main" id="{E37DBFAB-4AC7-4262-B583-99C731D35605}"/>
                  </a:ext>
                </a:extLst>
              </p:cNvPr>
              <p:cNvSpPr txBox="1"/>
              <p:nvPr/>
            </p:nvSpPr>
            <p:spPr>
              <a:xfrm>
                <a:off x="7904551" y="2848817"/>
                <a:ext cx="572383" cy="584775"/>
              </a:xfrm>
              <a:prstGeom prst="rect">
                <a:avLst/>
              </a:prstGeom>
              <a:noFill/>
            </p:spPr>
            <p:txBody>
              <a:bodyPr wrap="square" rtlCol="0">
                <a:spAutoFit/>
              </a:bodyPr>
              <a:lstStyle/>
              <a:p>
                <a:r>
                  <a:rPr lang="en-US" sz="1600" dirty="0">
                    <a:latin typeface="Arial Narrow" panose="020B0606020202030204" pitchFamily="34" charset="0"/>
                  </a:rPr>
                  <a:t>Bins/Libs</a:t>
                </a:r>
              </a:p>
            </p:txBody>
          </p:sp>
        </p:grpSp>
      </p:grpSp>
      <p:grpSp>
        <p:nvGrpSpPr>
          <p:cNvPr id="130" name="Group 129">
            <a:extLst>
              <a:ext uri="{FF2B5EF4-FFF2-40B4-BE49-F238E27FC236}">
                <a16:creationId xmlns:a16="http://schemas.microsoft.com/office/drawing/2014/main" id="{865CDAFA-B63C-4828-8C13-2AFC5457B2F1}"/>
              </a:ext>
            </a:extLst>
          </p:cNvPr>
          <p:cNvGrpSpPr/>
          <p:nvPr/>
        </p:nvGrpSpPr>
        <p:grpSpPr>
          <a:xfrm>
            <a:off x="7386313" y="4733863"/>
            <a:ext cx="4209163" cy="646798"/>
            <a:chOff x="5981380" y="3487318"/>
            <a:chExt cx="2458387" cy="646798"/>
          </a:xfrm>
        </p:grpSpPr>
        <p:sp>
          <p:nvSpPr>
            <p:cNvPr id="131" name="Rectangle 130">
              <a:extLst>
                <a:ext uri="{FF2B5EF4-FFF2-40B4-BE49-F238E27FC236}">
                  <a16:creationId xmlns:a16="http://schemas.microsoft.com/office/drawing/2014/main" id="{412F119F-C564-4A1C-B59C-EDB4B9D4DC7B}"/>
                </a:ext>
              </a:extLst>
            </p:cNvPr>
            <p:cNvSpPr/>
            <p:nvPr/>
          </p:nvSpPr>
          <p:spPr>
            <a:xfrm>
              <a:off x="5981380" y="3487318"/>
              <a:ext cx="2458387" cy="646798"/>
            </a:xfrm>
            <a:prstGeom prst="rect">
              <a:avLst/>
            </a:prstGeom>
            <a:solidFill>
              <a:srgbClr val="00206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B122FB49-5DD5-4209-BCB0-10A3F13E2FF9}"/>
                </a:ext>
              </a:extLst>
            </p:cNvPr>
            <p:cNvSpPr txBox="1"/>
            <p:nvPr/>
          </p:nvSpPr>
          <p:spPr>
            <a:xfrm>
              <a:off x="6026253" y="3611918"/>
              <a:ext cx="2413514" cy="400110"/>
            </a:xfrm>
            <a:prstGeom prst="rect">
              <a:avLst/>
            </a:prstGeom>
            <a:noFill/>
          </p:spPr>
          <p:txBody>
            <a:bodyPr wrap="square" rtlCol="0">
              <a:spAutoFit/>
            </a:bodyPr>
            <a:lstStyle/>
            <a:p>
              <a:pPr algn="ctr"/>
              <a:r>
                <a:rPr lang="en-US" sz="2000" dirty="0">
                  <a:latin typeface="Arial Narrow" panose="020B0606020202030204" pitchFamily="34" charset="0"/>
                </a:rPr>
                <a:t>Hypervisor</a:t>
              </a:r>
            </a:p>
          </p:txBody>
        </p:sp>
      </p:grpSp>
      <p:grpSp>
        <p:nvGrpSpPr>
          <p:cNvPr id="134" name="Group 133">
            <a:extLst>
              <a:ext uri="{FF2B5EF4-FFF2-40B4-BE49-F238E27FC236}">
                <a16:creationId xmlns:a16="http://schemas.microsoft.com/office/drawing/2014/main" id="{E45140A0-573B-4254-8FA3-CA1F84374D84}"/>
              </a:ext>
            </a:extLst>
          </p:cNvPr>
          <p:cNvGrpSpPr/>
          <p:nvPr/>
        </p:nvGrpSpPr>
        <p:grpSpPr>
          <a:xfrm>
            <a:off x="9587323" y="1842470"/>
            <a:ext cx="1959612" cy="2846403"/>
            <a:chOff x="7368428" y="1829528"/>
            <a:chExt cx="1959612" cy="2846403"/>
          </a:xfrm>
        </p:grpSpPr>
        <p:grpSp>
          <p:nvGrpSpPr>
            <p:cNvPr id="135" name="Group 134">
              <a:extLst>
                <a:ext uri="{FF2B5EF4-FFF2-40B4-BE49-F238E27FC236}">
                  <a16:creationId xmlns:a16="http://schemas.microsoft.com/office/drawing/2014/main" id="{3D989EF2-A3C5-405C-B44E-9D01886D742D}"/>
                </a:ext>
              </a:extLst>
            </p:cNvPr>
            <p:cNvGrpSpPr/>
            <p:nvPr/>
          </p:nvGrpSpPr>
          <p:grpSpPr>
            <a:xfrm>
              <a:off x="7368429" y="4132122"/>
              <a:ext cx="1959611" cy="543809"/>
              <a:chOff x="5981380" y="4062267"/>
              <a:chExt cx="2458387" cy="543809"/>
            </a:xfrm>
          </p:grpSpPr>
          <p:sp>
            <p:nvSpPr>
              <p:cNvPr id="154" name="Rectangle 153">
                <a:extLst>
                  <a:ext uri="{FF2B5EF4-FFF2-40B4-BE49-F238E27FC236}">
                    <a16:creationId xmlns:a16="http://schemas.microsoft.com/office/drawing/2014/main" id="{5C4D607E-5645-4C7A-B615-B36C2DF44CA6}"/>
                  </a:ext>
                </a:extLst>
              </p:cNvPr>
              <p:cNvSpPr/>
              <p:nvPr/>
            </p:nvSpPr>
            <p:spPr>
              <a:xfrm>
                <a:off x="5981380" y="4062267"/>
                <a:ext cx="2458387" cy="54380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BA95ED9E-3DD0-4AB4-BB8A-40EA4609BDBE}"/>
                  </a:ext>
                </a:extLst>
              </p:cNvPr>
              <p:cNvSpPr txBox="1"/>
              <p:nvPr/>
            </p:nvSpPr>
            <p:spPr>
              <a:xfrm>
                <a:off x="5981380" y="4134116"/>
                <a:ext cx="2458387" cy="400110"/>
              </a:xfrm>
              <a:prstGeom prst="rect">
                <a:avLst/>
              </a:prstGeom>
              <a:noFill/>
            </p:spPr>
            <p:txBody>
              <a:bodyPr wrap="square" rtlCol="0">
                <a:spAutoFit/>
              </a:bodyPr>
              <a:lstStyle/>
              <a:p>
                <a:pPr algn="ctr"/>
                <a:r>
                  <a:rPr lang="en-US" sz="2000" dirty="0"/>
                  <a:t>OS</a:t>
                </a:r>
              </a:p>
            </p:txBody>
          </p:sp>
        </p:grpSp>
        <p:grpSp>
          <p:nvGrpSpPr>
            <p:cNvPr id="136" name="Group 135">
              <a:extLst>
                <a:ext uri="{FF2B5EF4-FFF2-40B4-BE49-F238E27FC236}">
                  <a16:creationId xmlns:a16="http://schemas.microsoft.com/office/drawing/2014/main" id="{6D496425-FD08-40D0-ABA6-95B3D64A43D2}"/>
                </a:ext>
              </a:extLst>
            </p:cNvPr>
            <p:cNvGrpSpPr/>
            <p:nvPr/>
          </p:nvGrpSpPr>
          <p:grpSpPr>
            <a:xfrm>
              <a:off x="7368429" y="3432205"/>
              <a:ext cx="1959611" cy="646798"/>
              <a:chOff x="5981380" y="3487318"/>
              <a:chExt cx="2458387" cy="646798"/>
            </a:xfrm>
          </p:grpSpPr>
          <p:sp>
            <p:nvSpPr>
              <p:cNvPr id="152" name="Rectangle 151">
                <a:extLst>
                  <a:ext uri="{FF2B5EF4-FFF2-40B4-BE49-F238E27FC236}">
                    <a16:creationId xmlns:a16="http://schemas.microsoft.com/office/drawing/2014/main" id="{1A720A63-632C-4786-9B54-EE63684AF6D5}"/>
                  </a:ext>
                </a:extLst>
              </p:cNvPr>
              <p:cNvSpPr/>
              <p:nvPr/>
            </p:nvSpPr>
            <p:spPr>
              <a:xfrm>
                <a:off x="5981380" y="3487318"/>
                <a:ext cx="2458387" cy="646798"/>
              </a:xfrm>
              <a:prstGeom prst="rect">
                <a:avLst/>
              </a:prstGeom>
              <a:solidFill>
                <a:srgbClr val="00206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a:extLst>
                  <a:ext uri="{FF2B5EF4-FFF2-40B4-BE49-F238E27FC236}">
                    <a16:creationId xmlns:a16="http://schemas.microsoft.com/office/drawing/2014/main" id="{41407307-FF86-48C1-A265-B299E9C4A844}"/>
                  </a:ext>
                </a:extLst>
              </p:cNvPr>
              <p:cNvSpPr txBox="1"/>
              <p:nvPr/>
            </p:nvSpPr>
            <p:spPr>
              <a:xfrm>
                <a:off x="6026253" y="3611918"/>
                <a:ext cx="2413514" cy="400110"/>
              </a:xfrm>
              <a:prstGeom prst="rect">
                <a:avLst/>
              </a:prstGeom>
              <a:noFill/>
            </p:spPr>
            <p:txBody>
              <a:bodyPr wrap="square" rtlCol="0">
                <a:spAutoFit/>
              </a:bodyPr>
              <a:lstStyle/>
              <a:p>
                <a:pPr algn="ctr"/>
                <a:r>
                  <a:rPr lang="en-US" sz="2000" dirty="0" err="1">
                    <a:latin typeface="Arial Narrow" panose="020B0606020202030204" pitchFamily="34" charset="0"/>
                  </a:rPr>
                  <a:t>Docker</a:t>
                </a:r>
                <a:r>
                  <a:rPr lang="en-US" sz="2000" dirty="0">
                    <a:latin typeface="Arial Narrow" panose="020B0606020202030204" pitchFamily="34" charset="0"/>
                  </a:rPr>
                  <a:t> Engine</a:t>
                </a:r>
              </a:p>
            </p:txBody>
          </p:sp>
        </p:grpSp>
        <p:grpSp>
          <p:nvGrpSpPr>
            <p:cNvPr id="137" name="Group 136">
              <a:extLst>
                <a:ext uri="{FF2B5EF4-FFF2-40B4-BE49-F238E27FC236}">
                  <a16:creationId xmlns:a16="http://schemas.microsoft.com/office/drawing/2014/main" id="{F4CB7299-3933-44DC-8498-79FD0CDC43B2}"/>
                </a:ext>
              </a:extLst>
            </p:cNvPr>
            <p:cNvGrpSpPr/>
            <p:nvPr/>
          </p:nvGrpSpPr>
          <p:grpSpPr>
            <a:xfrm>
              <a:off x="7368428" y="1843790"/>
              <a:ext cx="634340" cy="1593797"/>
              <a:chOff x="5981379" y="1907164"/>
              <a:chExt cx="634340" cy="1593797"/>
            </a:xfrm>
          </p:grpSpPr>
          <p:sp>
            <p:nvSpPr>
              <p:cNvPr id="148" name="Rounded Rectangle 5">
                <a:extLst>
                  <a:ext uri="{FF2B5EF4-FFF2-40B4-BE49-F238E27FC236}">
                    <a16:creationId xmlns:a16="http://schemas.microsoft.com/office/drawing/2014/main" id="{7E591B0E-FF84-4F2D-AC0B-C7E1D54F8313}"/>
                  </a:ext>
                </a:extLst>
              </p:cNvPr>
              <p:cNvSpPr/>
              <p:nvPr/>
            </p:nvSpPr>
            <p:spPr>
              <a:xfrm>
                <a:off x="5981380" y="1907164"/>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ounded Rectangle 13">
                <a:extLst>
                  <a:ext uri="{FF2B5EF4-FFF2-40B4-BE49-F238E27FC236}">
                    <a16:creationId xmlns:a16="http://schemas.microsoft.com/office/drawing/2014/main" id="{1F374214-AB57-408D-BB83-4C600E3640CD}"/>
                  </a:ext>
                </a:extLst>
              </p:cNvPr>
              <p:cNvSpPr/>
              <p:nvPr/>
            </p:nvSpPr>
            <p:spPr>
              <a:xfrm>
                <a:off x="5981379" y="2739797"/>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8D432C7E-0075-432F-86A4-8C60E6A6B09D}"/>
                  </a:ext>
                </a:extLst>
              </p:cNvPr>
              <p:cNvSpPr txBox="1"/>
              <p:nvPr/>
            </p:nvSpPr>
            <p:spPr>
              <a:xfrm>
                <a:off x="6026253" y="2079072"/>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#1</a:t>
                </a:r>
              </a:p>
            </p:txBody>
          </p:sp>
          <p:sp>
            <p:nvSpPr>
              <p:cNvPr id="151" name="TextBox 150">
                <a:extLst>
                  <a:ext uri="{FF2B5EF4-FFF2-40B4-BE49-F238E27FC236}">
                    <a16:creationId xmlns:a16="http://schemas.microsoft.com/office/drawing/2014/main" id="{346606ED-5578-4205-958C-E664293EF748}"/>
                  </a:ext>
                </a:extLst>
              </p:cNvPr>
              <p:cNvSpPr txBox="1"/>
              <p:nvPr/>
            </p:nvSpPr>
            <p:spPr>
              <a:xfrm>
                <a:off x="6043336" y="2831721"/>
                <a:ext cx="572383" cy="584775"/>
              </a:xfrm>
              <a:prstGeom prst="rect">
                <a:avLst/>
              </a:prstGeom>
              <a:noFill/>
            </p:spPr>
            <p:txBody>
              <a:bodyPr wrap="square" rtlCol="0">
                <a:spAutoFit/>
              </a:bodyPr>
              <a:lstStyle/>
              <a:p>
                <a:r>
                  <a:rPr lang="en-US" sz="1600" dirty="0">
                    <a:latin typeface="Arial Narrow" panose="020B0606020202030204" pitchFamily="34" charset="0"/>
                    <a:cs typeface="Arial" panose="020B0604020202020204" pitchFamily="34" charset="0"/>
                  </a:rPr>
                  <a:t>Bins/Libs</a:t>
                </a:r>
              </a:p>
            </p:txBody>
          </p:sp>
        </p:grpSp>
        <p:grpSp>
          <p:nvGrpSpPr>
            <p:cNvPr id="138" name="Group 137">
              <a:extLst>
                <a:ext uri="{FF2B5EF4-FFF2-40B4-BE49-F238E27FC236}">
                  <a16:creationId xmlns:a16="http://schemas.microsoft.com/office/drawing/2014/main" id="{9423BBDC-3090-4F6F-9705-53FA48368E7F}"/>
                </a:ext>
              </a:extLst>
            </p:cNvPr>
            <p:cNvGrpSpPr/>
            <p:nvPr/>
          </p:nvGrpSpPr>
          <p:grpSpPr>
            <a:xfrm>
              <a:off x="8058644" y="1838408"/>
              <a:ext cx="611093" cy="1593797"/>
              <a:chOff x="6947865" y="1930322"/>
              <a:chExt cx="611093" cy="1593797"/>
            </a:xfrm>
          </p:grpSpPr>
          <p:sp>
            <p:nvSpPr>
              <p:cNvPr id="144" name="Rounded Rectangle 14">
                <a:extLst>
                  <a:ext uri="{FF2B5EF4-FFF2-40B4-BE49-F238E27FC236}">
                    <a16:creationId xmlns:a16="http://schemas.microsoft.com/office/drawing/2014/main" id="{98A9F676-7F37-4412-BCFA-0734BF0AE7D7}"/>
                  </a:ext>
                </a:extLst>
              </p:cNvPr>
              <p:cNvSpPr/>
              <p:nvPr/>
            </p:nvSpPr>
            <p:spPr>
              <a:xfrm>
                <a:off x="6947866" y="1930322"/>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ounded Rectangle 15">
                <a:extLst>
                  <a:ext uri="{FF2B5EF4-FFF2-40B4-BE49-F238E27FC236}">
                    <a16:creationId xmlns:a16="http://schemas.microsoft.com/office/drawing/2014/main" id="{8D5ED4D5-809E-4B5E-976C-A90B29E150EE}"/>
                  </a:ext>
                </a:extLst>
              </p:cNvPr>
              <p:cNvSpPr/>
              <p:nvPr/>
            </p:nvSpPr>
            <p:spPr>
              <a:xfrm>
                <a:off x="6947865" y="2762955"/>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033FF5F7-DB46-4B1A-98F0-9C3CB9616239}"/>
                  </a:ext>
                </a:extLst>
              </p:cNvPr>
              <p:cNvSpPr txBox="1"/>
              <p:nvPr/>
            </p:nvSpPr>
            <p:spPr>
              <a:xfrm>
                <a:off x="6986575" y="2058832"/>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#2</a:t>
                </a:r>
              </a:p>
            </p:txBody>
          </p:sp>
          <p:sp>
            <p:nvSpPr>
              <p:cNvPr id="147" name="TextBox 146">
                <a:extLst>
                  <a:ext uri="{FF2B5EF4-FFF2-40B4-BE49-F238E27FC236}">
                    <a16:creationId xmlns:a16="http://schemas.microsoft.com/office/drawing/2014/main" id="{28B5A8C2-FA52-48D9-97C9-C854F60A1204}"/>
                  </a:ext>
                </a:extLst>
              </p:cNvPr>
              <p:cNvSpPr txBox="1"/>
              <p:nvPr/>
            </p:nvSpPr>
            <p:spPr>
              <a:xfrm>
                <a:off x="6976866" y="2848817"/>
                <a:ext cx="572383" cy="584775"/>
              </a:xfrm>
              <a:prstGeom prst="rect">
                <a:avLst/>
              </a:prstGeom>
              <a:noFill/>
            </p:spPr>
            <p:txBody>
              <a:bodyPr wrap="square" rtlCol="0">
                <a:spAutoFit/>
              </a:bodyPr>
              <a:lstStyle/>
              <a:p>
                <a:r>
                  <a:rPr lang="en-US" sz="1600" dirty="0">
                    <a:latin typeface="Arial Narrow" panose="020B0606020202030204" pitchFamily="34" charset="0"/>
                  </a:rPr>
                  <a:t>Bins/Libs</a:t>
                </a:r>
              </a:p>
            </p:txBody>
          </p:sp>
        </p:grpSp>
        <p:grpSp>
          <p:nvGrpSpPr>
            <p:cNvPr id="139" name="Group 138">
              <a:extLst>
                <a:ext uri="{FF2B5EF4-FFF2-40B4-BE49-F238E27FC236}">
                  <a16:creationId xmlns:a16="http://schemas.microsoft.com/office/drawing/2014/main" id="{61DF1CF6-106D-492C-B7CE-FC52B86908D1}"/>
                </a:ext>
              </a:extLst>
            </p:cNvPr>
            <p:cNvGrpSpPr/>
            <p:nvPr/>
          </p:nvGrpSpPr>
          <p:grpSpPr>
            <a:xfrm>
              <a:off x="8723199" y="1829528"/>
              <a:ext cx="604841" cy="1593797"/>
              <a:chOff x="7872093" y="1920106"/>
              <a:chExt cx="604841" cy="1593797"/>
            </a:xfrm>
          </p:grpSpPr>
          <p:sp>
            <p:nvSpPr>
              <p:cNvPr id="140" name="Rounded Rectangle 16">
                <a:extLst>
                  <a:ext uri="{FF2B5EF4-FFF2-40B4-BE49-F238E27FC236}">
                    <a16:creationId xmlns:a16="http://schemas.microsoft.com/office/drawing/2014/main" id="{1BF4C762-2C9D-4984-9DC3-86F02A98B679}"/>
                  </a:ext>
                </a:extLst>
              </p:cNvPr>
              <p:cNvSpPr/>
              <p:nvPr/>
            </p:nvSpPr>
            <p:spPr>
              <a:xfrm>
                <a:off x="7872094" y="1920106"/>
                <a:ext cx="587372" cy="83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7">
                <a:extLst>
                  <a:ext uri="{FF2B5EF4-FFF2-40B4-BE49-F238E27FC236}">
                    <a16:creationId xmlns:a16="http://schemas.microsoft.com/office/drawing/2014/main" id="{DA43C642-D158-4190-8B58-F573883547DE}"/>
                  </a:ext>
                </a:extLst>
              </p:cNvPr>
              <p:cNvSpPr/>
              <p:nvPr/>
            </p:nvSpPr>
            <p:spPr>
              <a:xfrm>
                <a:off x="7872093" y="2752739"/>
                <a:ext cx="587373" cy="76116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D794068D-F3AA-4AAF-8C42-6B18F8F1EFCD}"/>
                  </a:ext>
                </a:extLst>
              </p:cNvPr>
              <p:cNvSpPr txBox="1"/>
              <p:nvPr/>
            </p:nvSpPr>
            <p:spPr>
              <a:xfrm>
                <a:off x="7901177" y="2058832"/>
                <a:ext cx="57238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App #3</a:t>
                </a:r>
              </a:p>
            </p:txBody>
          </p:sp>
          <p:sp>
            <p:nvSpPr>
              <p:cNvPr id="143" name="TextBox 142">
                <a:extLst>
                  <a:ext uri="{FF2B5EF4-FFF2-40B4-BE49-F238E27FC236}">
                    <a16:creationId xmlns:a16="http://schemas.microsoft.com/office/drawing/2014/main" id="{9FD0F605-1E86-4213-ACB2-A02A2776DFCD}"/>
                  </a:ext>
                </a:extLst>
              </p:cNvPr>
              <p:cNvSpPr txBox="1"/>
              <p:nvPr/>
            </p:nvSpPr>
            <p:spPr>
              <a:xfrm>
                <a:off x="7904551" y="2848817"/>
                <a:ext cx="572383" cy="584775"/>
              </a:xfrm>
              <a:prstGeom prst="rect">
                <a:avLst/>
              </a:prstGeom>
              <a:noFill/>
            </p:spPr>
            <p:txBody>
              <a:bodyPr wrap="square" rtlCol="0">
                <a:spAutoFit/>
              </a:bodyPr>
              <a:lstStyle/>
              <a:p>
                <a:r>
                  <a:rPr lang="en-US" sz="1600" dirty="0">
                    <a:latin typeface="Arial Narrow" panose="020B0606020202030204" pitchFamily="34" charset="0"/>
                  </a:rPr>
                  <a:t>Bins/Libs</a:t>
                </a:r>
              </a:p>
            </p:txBody>
          </p:sp>
        </p:grpSp>
      </p:grpSp>
      <p:sp>
        <p:nvSpPr>
          <p:cNvPr id="156" name="Subtitle 2">
            <a:extLst>
              <a:ext uri="{FF2B5EF4-FFF2-40B4-BE49-F238E27FC236}">
                <a16:creationId xmlns:a16="http://schemas.microsoft.com/office/drawing/2014/main" id="{491A6309-F650-4897-9934-2537A1FF96FA}"/>
              </a:ext>
            </a:extLst>
          </p:cNvPr>
          <p:cNvSpPr txBox="1">
            <a:spLocks/>
          </p:cNvSpPr>
          <p:nvPr/>
        </p:nvSpPr>
        <p:spPr>
          <a:xfrm>
            <a:off x="555614" y="843125"/>
            <a:ext cx="1098794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r>
              <a:rPr lang="en-US" dirty="0"/>
              <a:t>deploy apps on machines</a:t>
            </a:r>
          </a:p>
          <a:p>
            <a:endParaRPr lang="en-US" dirty="0"/>
          </a:p>
        </p:txBody>
      </p:sp>
      <p:sp>
        <p:nvSpPr>
          <p:cNvPr id="157" name="Subtitle 2">
            <a:extLst>
              <a:ext uri="{FF2B5EF4-FFF2-40B4-BE49-F238E27FC236}">
                <a16:creationId xmlns:a16="http://schemas.microsoft.com/office/drawing/2014/main" id="{5AF6A978-2391-4F1E-B7BF-7412E8FE372E}"/>
              </a:ext>
            </a:extLst>
          </p:cNvPr>
          <p:cNvSpPr txBox="1">
            <a:spLocks/>
          </p:cNvSpPr>
          <p:nvPr/>
        </p:nvSpPr>
        <p:spPr>
          <a:xfrm>
            <a:off x="2514703" y="5579138"/>
            <a:ext cx="2020465" cy="58477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algn="ctr"/>
            <a:r>
              <a:rPr lang="en-US" dirty="0"/>
              <a:t>Virtual Machines</a:t>
            </a:r>
          </a:p>
          <a:p>
            <a:pPr algn="ctr"/>
            <a:r>
              <a:rPr lang="en-US" dirty="0"/>
              <a:t>(VMs)</a:t>
            </a:r>
          </a:p>
        </p:txBody>
      </p:sp>
      <p:sp>
        <p:nvSpPr>
          <p:cNvPr id="158" name="Subtitle 2">
            <a:extLst>
              <a:ext uri="{FF2B5EF4-FFF2-40B4-BE49-F238E27FC236}">
                <a16:creationId xmlns:a16="http://schemas.microsoft.com/office/drawing/2014/main" id="{A1F68AA3-2DCC-44C4-BB3B-55BA1FD26AF4}"/>
              </a:ext>
            </a:extLst>
          </p:cNvPr>
          <p:cNvSpPr txBox="1">
            <a:spLocks/>
          </p:cNvSpPr>
          <p:nvPr/>
        </p:nvSpPr>
        <p:spPr>
          <a:xfrm>
            <a:off x="4965598" y="5579137"/>
            <a:ext cx="2020465" cy="58477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algn="ctr"/>
            <a:r>
              <a:rPr lang="en-US" dirty="0"/>
              <a:t>containers on “bare metal”</a:t>
            </a:r>
          </a:p>
        </p:txBody>
      </p:sp>
      <p:sp>
        <p:nvSpPr>
          <p:cNvPr id="159" name="Subtitle 2">
            <a:extLst>
              <a:ext uri="{FF2B5EF4-FFF2-40B4-BE49-F238E27FC236}">
                <a16:creationId xmlns:a16="http://schemas.microsoft.com/office/drawing/2014/main" id="{E3AA52AA-9BB4-47D0-ACB4-058F31104F30}"/>
              </a:ext>
            </a:extLst>
          </p:cNvPr>
          <p:cNvSpPr txBox="1">
            <a:spLocks/>
          </p:cNvSpPr>
          <p:nvPr/>
        </p:nvSpPr>
        <p:spPr>
          <a:xfrm>
            <a:off x="7368428" y="6144667"/>
            <a:ext cx="4271119" cy="58477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
                <a:schemeClr val="tx1">
                  <a:lumMod val="60000"/>
                  <a:lumOff val="40000"/>
                </a:schemeClr>
              </a:buClr>
              <a:buSzPct val="90000"/>
              <a:buFont typeface="Arial" panose="020B0604020202020204" pitchFamily="34" charset="0"/>
              <a:buNone/>
              <a:defRPr sz="2000" kern="1200">
                <a:solidFill>
                  <a:schemeClr val="accent1"/>
                </a:solidFill>
                <a:latin typeface="+mn-lt"/>
                <a:ea typeface="+mn-ea"/>
                <a:cs typeface="+mn-cs"/>
              </a:defRPr>
            </a:lvl1pPr>
            <a:lvl2pPr marL="457200" indent="0" algn="ctr" defTabSz="914400" rtl="0" eaLnBrk="1" latinLnBrk="0" hangingPunct="1">
              <a:lnSpc>
                <a:spcPct val="100000"/>
              </a:lnSpc>
              <a:spcBef>
                <a:spcPts val="300"/>
              </a:spcBef>
              <a:buClr>
                <a:schemeClr val="tx2"/>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300"/>
              </a:spcBef>
              <a:spcAft>
                <a:spcPts val="0"/>
              </a:spcAft>
              <a:buClr>
                <a:schemeClr val="tx2"/>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300"/>
              </a:spcBef>
              <a:buClr>
                <a:schemeClr val="tx2"/>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300"/>
              </a:spcBef>
              <a:buClr>
                <a:schemeClr val="tx2"/>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6pPr>
            <a:lvl7pPr marL="2743200" indent="0" algn="ctr" defTabSz="914400" rtl="0" eaLnBrk="1" latinLnBrk="0" hangingPunct="1">
              <a:lnSpc>
                <a:spcPct val="100000"/>
              </a:lnSpc>
              <a:spcBef>
                <a:spcPts val="300"/>
              </a:spcBef>
              <a:buClr>
                <a:schemeClr val="tx2"/>
              </a:buClr>
              <a:buSzPct val="90000"/>
              <a:buFont typeface="+mj-lt"/>
              <a:buNone/>
              <a:defRPr sz="1600" kern="1200">
                <a:solidFill>
                  <a:schemeClr val="tx2"/>
                </a:solidFill>
                <a:latin typeface="+mn-lt"/>
                <a:ea typeface="+mn-ea"/>
                <a:cs typeface="+mn-cs"/>
              </a:defRPr>
            </a:lvl7pPr>
            <a:lvl8pPr marL="3200400" indent="0" algn="ctr" defTabSz="914400" rtl="0" eaLnBrk="1" latinLnBrk="0" hangingPunct="1">
              <a:lnSpc>
                <a:spcPct val="90000"/>
              </a:lnSpc>
              <a:spcBef>
                <a:spcPts val="600"/>
              </a:spcBef>
              <a:buClr>
                <a:schemeClr val="tx2"/>
              </a:buClr>
              <a:buSzPct val="90000"/>
              <a:buFont typeface="+mj-lt"/>
              <a:buNone/>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800"/>
              </a:spcBef>
              <a:buClr>
                <a:schemeClr val="tx2"/>
              </a:buClr>
              <a:buSzPct val="90000"/>
              <a:buFont typeface="+mj-lt"/>
              <a:buNone/>
              <a:defRPr sz="1600" kern="1200">
                <a:solidFill>
                  <a:schemeClr val="tx2"/>
                </a:solidFill>
                <a:latin typeface="+mn-lt"/>
                <a:ea typeface="+mn-ea"/>
                <a:cs typeface="+mn-cs"/>
              </a:defRPr>
            </a:lvl9pPr>
          </a:lstStyle>
          <a:p>
            <a:pPr algn="ctr"/>
            <a:r>
              <a:rPr lang="en-US" dirty="0"/>
              <a:t>containers in VMs</a:t>
            </a:r>
          </a:p>
        </p:txBody>
      </p:sp>
    </p:spTree>
    <p:extLst>
      <p:ext uri="{BB962C8B-B14F-4D97-AF65-F5344CB8AC3E}">
        <p14:creationId xmlns:p14="http://schemas.microsoft.com/office/powerpoint/2010/main" val="38898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dark_16x9">
  <a:themeElements>
    <a:clrScheme name="Custom 12">
      <a:dk1>
        <a:srgbClr val="F2F2F2"/>
      </a:dk1>
      <a:lt1>
        <a:srgbClr val="002142"/>
      </a:lt1>
      <a:dk2>
        <a:srgbClr val="FFFFFF"/>
      </a:dk2>
      <a:lt2>
        <a:srgbClr val="717074"/>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PPT-Dark-2019.pptx" id="{F4946F24-F669-4CDC-8115-ABBA2F05F530}" vid="{D5F72EEA-E2BF-4D5C-9D4A-5A3511049F72}"/>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PPT-Dark-2019</Template>
  <TotalTime>0</TotalTime>
  <Words>1890</Words>
  <Application>Microsoft Office PowerPoint</Application>
  <PresentationFormat>Custom</PresentationFormat>
  <Paragraphs>331</Paragraphs>
  <Slides>39</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Arial Narrow</vt:lpstr>
      <vt:lpstr>Camphor Std</vt:lpstr>
      <vt:lpstr>Consolas</vt:lpstr>
      <vt:lpstr>Metropolis</vt:lpstr>
      <vt:lpstr>Metropolis Light</vt:lpstr>
      <vt:lpstr>Open Sans</vt:lpstr>
      <vt:lpstr>Quicksand Light</vt:lpstr>
      <vt:lpstr>Roboto</vt:lpstr>
      <vt:lpstr>Source Sans Pro Light</vt:lpstr>
      <vt:lpstr>VMware_dark_16x9</vt:lpstr>
      <vt:lpstr>Introduction to Containers Cloud Kubernetes</vt:lpstr>
      <vt:lpstr>Speaker</vt:lpstr>
      <vt:lpstr>PowerPoint Presentation</vt:lpstr>
      <vt:lpstr>PowerPoint Presentation</vt:lpstr>
      <vt:lpstr>Software containers</vt:lpstr>
      <vt:lpstr>Moore’s Law</vt:lpstr>
      <vt:lpstr>Seymour Cray</vt:lpstr>
      <vt:lpstr>What is a load balancer?</vt:lpstr>
      <vt:lpstr>Options</vt:lpstr>
      <vt:lpstr>Container advantages</vt:lpstr>
      <vt:lpstr>Containers</vt:lpstr>
      <vt:lpstr>Thomas Edison</vt:lpstr>
      <vt:lpstr>How fast can things change?</vt:lpstr>
      <vt:lpstr>13 years later</vt:lpstr>
      <vt:lpstr>Containers use is growing rapidly</vt:lpstr>
      <vt:lpstr>The nature of information demand is changing</vt:lpstr>
      <vt:lpstr>Boeing 787</vt:lpstr>
      <vt:lpstr>Containers </vt:lpstr>
      <vt:lpstr>What do you need to deliver consistent service </vt:lpstr>
      <vt:lpstr>Kubernetes</vt:lpstr>
      <vt:lpstr>Kubernetes</vt:lpstr>
      <vt:lpstr>Why would you want to use a container orchestrator?</vt:lpstr>
      <vt:lpstr>Called an orchestrator but more like Jazz Improv</vt:lpstr>
      <vt:lpstr>Kubernetes</vt:lpstr>
      <vt:lpstr>Desired state analogy</vt:lpstr>
      <vt:lpstr>A Pod of whales containers</vt:lpstr>
      <vt:lpstr>Deployments</vt:lpstr>
      <vt:lpstr>Services</vt:lpstr>
      <vt:lpstr>Ingress</vt:lpstr>
      <vt:lpstr>What is n-tier</vt:lpstr>
      <vt:lpstr>Desired state example</vt:lpstr>
      <vt:lpstr>Workshop time</vt:lpstr>
      <vt:lpstr>Helm</vt:lpstr>
      <vt:lpstr>Helm Deployment: Components and steps</vt:lpstr>
      <vt:lpstr>A typical Helm chart on github</vt:lpstr>
      <vt:lpstr>Helm install</vt:lpstr>
      <vt:lpstr>N-tier</vt:lpstr>
      <vt:lpstr>What you will 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2019-02-05T06:48:23Z</dcterms:created>
  <dcterms:modified xsi:type="dcterms:W3CDTF">2019-02-16T20:00:42Z</dcterms:modified>
</cp:coreProperties>
</file>